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52" r:id="rId3"/>
    <p:sldId id="373" r:id="rId4"/>
    <p:sldId id="374" r:id="rId5"/>
    <p:sldId id="353"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372" r:id="rId46"/>
    <p:sldId id="414" r:id="rId47"/>
    <p:sldId id="41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848"/>
  </p:normalViewPr>
  <p:slideViewPr>
    <p:cSldViewPr snapToGrid="0" snapToObjects="1">
      <p:cViewPr varScale="1">
        <p:scale>
          <a:sx n="108" d="100"/>
          <a:sy n="108"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2/16/20</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2/16/20</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4" name="Picture 3" descr="A picture containing light&#10;&#10;Description automatically generated">
            <a:extLst>
              <a:ext uri="{FF2B5EF4-FFF2-40B4-BE49-F238E27FC236}">
                <a16:creationId xmlns:a16="http://schemas.microsoft.com/office/drawing/2014/main" id="{54A71CD5-779D-AA4C-ADE1-B3B3C70626C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50920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7 </a:t>
            </a:r>
            <a:r>
              <a:rPr lang="en-US" sz="5000" b="1" dirty="0">
                <a:latin typeface="Century Gothic" panose="020B0502020202020204" pitchFamily="34" charset="0"/>
              </a:rPr>
              <a:t>The </a:t>
            </a:r>
            <a:r>
              <a:rPr lang="en-US" sz="5000" b="1" cap="small" dirty="0">
                <a:latin typeface="Century Gothic" panose="020B0502020202020204" pitchFamily="34" charset="0"/>
              </a:rPr>
              <a:t>Lord</a:t>
            </a:r>
            <a:r>
              <a:rPr lang="en-US" sz="5000" b="1" dirty="0">
                <a:latin typeface="Century Gothic" panose="020B0502020202020204" pitchFamily="34" charset="0"/>
              </a:rPr>
              <a:t> said, “I have indeed seen the misery of my people in Egypt. I have heard them crying out because of their slave drivers, and I am concerned about their suffering.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406533248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50920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8 </a:t>
            </a:r>
            <a:r>
              <a:rPr lang="en-US" sz="5000" b="1" dirty="0">
                <a:latin typeface="Century Gothic" panose="020B0502020202020204" pitchFamily="34" charset="0"/>
              </a:rPr>
              <a:t>So I have come down to rescue them from the hand of the Egyptians and to bring them up out of that land into a good and spacious land, a land flowing with milk and honey…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5400146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78642"/>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—the home of the Canaanites, Hittites, Amorites, Perizzites, Hivites and Jebusites. </a:t>
            </a:r>
            <a:r>
              <a:rPr lang="en-US" sz="5000" b="1" baseline="30000" dirty="0">
                <a:latin typeface="Century Gothic" panose="020B0502020202020204" pitchFamily="34" charset="0"/>
              </a:rPr>
              <a:t>9 </a:t>
            </a:r>
            <a:r>
              <a:rPr lang="en-US" sz="5000" b="1" dirty="0">
                <a:latin typeface="Century Gothic" panose="020B0502020202020204" pitchFamily="34" charset="0"/>
              </a:rPr>
              <a:t>And now the cry of the Israelites has reached me, and I have seen the way the Egyptians are oppressing them.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01587629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10 </a:t>
            </a:r>
            <a:r>
              <a:rPr lang="en-US" sz="5000" b="1" dirty="0">
                <a:latin typeface="Century Gothic" panose="020B0502020202020204" pitchFamily="34" charset="0"/>
              </a:rPr>
              <a:t>So now, go. I am sending you to Pharaoh to bring my people the Israelites out of Egypt.”</a:t>
            </a:r>
          </a:p>
          <a:p>
            <a:pPr algn="ctr"/>
            <a:r>
              <a:rPr lang="en-US" sz="5000" b="1" baseline="30000" dirty="0">
                <a:latin typeface="Century Gothic" panose="020B0502020202020204" pitchFamily="34" charset="0"/>
              </a:rPr>
              <a:t>11 </a:t>
            </a:r>
            <a:r>
              <a:rPr lang="en-US" sz="5000" b="1" dirty="0">
                <a:latin typeface="Century Gothic" panose="020B0502020202020204" pitchFamily="34" charset="0"/>
              </a:rPr>
              <a:t>But Moses said to God, “Who am I that I should go to Pharaoh and bring the Israelites out of Egypt?”</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7677397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12 </a:t>
            </a:r>
            <a:r>
              <a:rPr lang="en-US" sz="5000" b="1" dirty="0">
                <a:latin typeface="Century Gothic" panose="020B0502020202020204" pitchFamily="34" charset="0"/>
              </a:rPr>
              <a:t>And God said, “I will be with you. And this will be the sign to you that it is I who have sent you: When you have brought the people out of Egypt, you will worship God on this mountain.”</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48273639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78642"/>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13 </a:t>
            </a:r>
            <a:r>
              <a:rPr lang="en-US" sz="5000" b="1" dirty="0">
                <a:latin typeface="Century Gothic" panose="020B0502020202020204" pitchFamily="34" charset="0"/>
              </a:rPr>
              <a:t>Moses said to God, “Suppose I go to the Israelites and say to them, ‘The God of your fathers has sent me to you,’ and they ask me, ‘What is his name?’ Then what shall I tell them?”</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41154387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50920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14 </a:t>
            </a:r>
            <a:r>
              <a:rPr lang="en-US" sz="5000" b="1" dirty="0">
                <a:latin typeface="Century Gothic" panose="020B0502020202020204" pitchFamily="34" charset="0"/>
              </a:rPr>
              <a:t>God said to Moses, “</a:t>
            </a:r>
            <a:r>
              <a:rPr lang="en-US" sz="5000" b="1" cap="small" dirty="0">
                <a:latin typeface="Century Gothic" panose="020B0502020202020204" pitchFamily="34" charset="0"/>
              </a:rPr>
              <a:t>I am who I am</a:t>
            </a:r>
            <a:r>
              <a:rPr lang="en-US" sz="5000" b="1" dirty="0">
                <a:latin typeface="Century Gothic" panose="020B0502020202020204" pitchFamily="34" charset="0"/>
              </a:rPr>
              <a:t>. This is what you are to say to the Israelites: ‘</a:t>
            </a:r>
            <a:r>
              <a:rPr lang="en-US" sz="5000" b="1" cap="small" dirty="0">
                <a:latin typeface="Century Gothic" panose="020B0502020202020204" pitchFamily="34" charset="0"/>
              </a:rPr>
              <a:t>I am</a:t>
            </a:r>
            <a:r>
              <a:rPr lang="en-US" sz="5000" b="1" dirty="0">
                <a:latin typeface="Century Gothic" panose="020B0502020202020204" pitchFamily="34" charset="0"/>
              </a:rPr>
              <a:t> has sent me to you.’”</a:t>
            </a:r>
          </a:p>
          <a:p>
            <a:pPr algn="ctr"/>
            <a:r>
              <a:rPr lang="en-US" sz="5000" b="1" baseline="30000" dirty="0">
                <a:latin typeface="Century Gothic" panose="020B0502020202020204" pitchFamily="34" charset="0"/>
              </a:rPr>
              <a:t>15 </a:t>
            </a:r>
            <a:r>
              <a:rPr lang="en-US" sz="5000" b="1" dirty="0">
                <a:latin typeface="Century Gothic" panose="020B0502020202020204" pitchFamily="34" charset="0"/>
              </a:rPr>
              <a:t>God also said to Moses, “Say to the Israelites…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62080990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‘The </a:t>
            </a:r>
            <a:r>
              <a:rPr lang="en-US" sz="5000" b="1" cap="small" dirty="0">
                <a:latin typeface="Century Gothic" panose="020B0502020202020204" pitchFamily="34" charset="0"/>
              </a:rPr>
              <a:t>Lord</a:t>
            </a:r>
            <a:r>
              <a:rPr lang="en-US" sz="5000" b="1" dirty="0">
                <a:latin typeface="Century Gothic" panose="020B0502020202020204" pitchFamily="34" charset="0"/>
              </a:rPr>
              <a:t>, the God of your fathers—the God of Abraham, the God of Isaac and the God of Jacob—has sent me to you.’ “This is my name forever,</a:t>
            </a:r>
            <a:br>
              <a:rPr lang="en-US" sz="5000" b="1" dirty="0">
                <a:latin typeface="Century Gothic" panose="020B0502020202020204" pitchFamily="34" charset="0"/>
              </a:rPr>
            </a:br>
            <a:r>
              <a:rPr lang="en-US" sz="5000" b="1" dirty="0">
                <a:latin typeface="Century Gothic" panose="020B0502020202020204" pitchFamily="34" charset="0"/>
              </a:rPr>
              <a:t>    the name you shall call me</a:t>
            </a:r>
            <a:br>
              <a:rPr lang="en-US" sz="5000" b="1" dirty="0">
                <a:latin typeface="Century Gothic" panose="020B0502020202020204" pitchFamily="34" charset="0"/>
              </a:rPr>
            </a:br>
            <a:r>
              <a:rPr lang="en-US" sz="5000" b="1" dirty="0">
                <a:latin typeface="Century Gothic" panose="020B0502020202020204" pitchFamily="34" charset="0"/>
              </a:rPr>
              <a:t>    from generation to generation.</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43552189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771084"/>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16 </a:t>
            </a:r>
            <a:r>
              <a:rPr lang="en-US" sz="4700" b="1" dirty="0">
                <a:latin typeface="Century Gothic" panose="020B0502020202020204" pitchFamily="34" charset="0"/>
              </a:rPr>
              <a:t>“Go, assemble the elders of Israel and say to them, ‘The </a:t>
            </a:r>
            <a:r>
              <a:rPr lang="en-US" sz="4700" b="1" cap="small" dirty="0">
                <a:latin typeface="Century Gothic" panose="020B0502020202020204" pitchFamily="34" charset="0"/>
              </a:rPr>
              <a:t>Lord</a:t>
            </a:r>
            <a:r>
              <a:rPr lang="en-US" sz="4700" b="1" dirty="0">
                <a:latin typeface="Century Gothic" panose="020B0502020202020204" pitchFamily="34" charset="0"/>
              </a:rPr>
              <a:t>, the God of your fathers—the God of Abraham, Isaac and Jacob—appeared to me and said: I have watched over you and have seen what has been done to you in Egypt. </a:t>
            </a: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9738893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817525"/>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17 </a:t>
            </a:r>
            <a:r>
              <a:rPr lang="en-US" sz="5000" b="1" dirty="0">
                <a:latin typeface="Century Gothic" panose="020B0502020202020204" pitchFamily="34" charset="0"/>
              </a:rPr>
              <a:t>And I have promised to bring you up out of your misery in Egypt into the land of the Canaanites, Hittites, Amorites, Perizzites, Hivites and Jebusites—a land flowing with milk and honey.’</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3228314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350865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endParaRPr lang="en-US" sz="5000" b="1" dirty="0">
              <a:latin typeface="Century Gothic" panose="020B0502020202020204" pitchFamily="34" charset="0"/>
            </a:endParaRPr>
          </a:p>
          <a:p>
            <a:pPr algn="ctr"/>
            <a:r>
              <a:rPr lang="en-US" sz="7000" b="1" dirty="0">
                <a:latin typeface="Century Gothic" panose="020B0502020202020204" pitchFamily="34" charset="0"/>
              </a:rPr>
              <a:t>It’s not you, it’s me.</a:t>
            </a:r>
            <a:endParaRPr lang="en-US" sz="5000" b="1" baseline="30000" dirty="0">
              <a:latin typeface="Century Gothic" panose="020B0502020202020204" pitchFamily="34" charset="0"/>
            </a:endParaRPr>
          </a:p>
        </p:txBody>
      </p:sp>
    </p:spTree>
    <p:extLst>
      <p:ext uri="{BB962C8B-B14F-4D97-AF65-F5344CB8AC3E}">
        <p14:creationId xmlns:p14="http://schemas.microsoft.com/office/powerpoint/2010/main" val="41186483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4800" b="1" baseline="30000" dirty="0">
                <a:latin typeface="Century Gothic" panose="020B0502020202020204" pitchFamily="34" charset="0"/>
              </a:rPr>
              <a:t>18 </a:t>
            </a:r>
            <a:r>
              <a:rPr lang="en-US" sz="4800" b="1" dirty="0">
                <a:latin typeface="Century Gothic" panose="020B0502020202020204" pitchFamily="34" charset="0"/>
              </a:rPr>
              <a:t>“The elders of Israel will listen to you. Then you and the elders are to go to the king of Egypt and say to him, ‘The </a:t>
            </a:r>
            <a:r>
              <a:rPr lang="en-US" sz="4800" b="1" cap="small" dirty="0">
                <a:latin typeface="Century Gothic" panose="020B0502020202020204" pitchFamily="34" charset="0"/>
              </a:rPr>
              <a:t>Lord</a:t>
            </a:r>
            <a:r>
              <a:rPr lang="en-US" sz="4800" b="1" dirty="0">
                <a:latin typeface="Century Gothic" panose="020B0502020202020204" pitchFamily="34" charset="0"/>
              </a:rPr>
              <a:t>, the God of the Hebrews, has met with us. Let us take a three-day journey into the wilderness to offer sacrifices to the </a:t>
            </a:r>
            <a:r>
              <a:rPr lang="en-US" sz="4800" b="1" cap="small" dirty="0">
                <a:latin typeface="Century Gothic" panose="020B0502020202020204" pitchFamily="34" charset="0"/>
              </a:rPr>
              <a:t>Lord</a:t>
            </a:r>
            <a:r>
              <a:rPr lang="en-US" sz="4800" b="1" dirty="0">
                <a:latin typeface="Century Gothic" panose="020B0502020202020204" pitchFamily="34" charset="0"/>
              </a:rPr>
              <a:t> our God.’       </a:t>
            </a:r>
            <a:endParaRPr lang="en-US" sz="4800" b="1" baseline="30000" dirty="0">
              <a:latin typeface="Century Gothic" panose="020B0502020202020204" pitchFamily="34" charset="0"/>
            </a:endParaRPr>
          </a:p>
        </p:txBody>
      </p:sp>
    </p:spTree>
    <p:extLst>
      <p:ext uri="{BB962C8B-B14F-4D97-AF65-F5344CB8AC3E}">
        <p14:creationId xmlns:p14="http://schemas.microsoft.com/office/powerpoint/2010/main" val="93788098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78642"/>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19 </a:t>
            </a:r>
            <a:r>
              <a:rPr lang="en-US" sz="5000" b="1" dirty="0">
                <a:latin typeface="Century Gothic" panose="020B0502020202020204" pitchFamily="34" charset="0"/>
              </a:rPr>
              <a:t>But I know that the king of Egypt will not let you go unless a mighty hand compels him. </a:t>
            </a:r>
            <a:r>
              <a:rPr lang="en-US" sz="5000" b="1" baseline="30000" dirty="0">
                <a:latin typeface="Century Gothic" panose="020B0502020202020204" pitchFamily="34" charset="0"/>
              </a:rPr>
              <a:t>20 </a:t>
            </a:r>
            <a:r>
              <a:rPr lang="en-US" sz="5000" b="1" dirty="0">
                <a:latin typeface="Century Gothic" panose="020B0502020202020204" pitchFamily="34" charset="0"/>
              </a:rPr>
              <a:t>So I will stretch out my hand and strike the Egyptians with all the wonders that I will perform among them.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09854335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78642"/>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After that, he will let you go.</a:t>
            </a:r>
          </a:p>
          <a:p>
            <a:pPr algn="ctr"/>
            <a:r>
              <a:rPr lang="en-US" sz="5000" b="1" baseline="30000" dirty="0">
                <a:latin typeface="Century Gothic" panose="020B0502020202020204" pitchFamily="34" charset="0"/>
              </a:rPr>
              <a:t>21 </a:t>
            </a:r>
            <a:r>
              <a:rPr lang="en-US" sz="5000" b="1" dirty="0">
                <a:latin typeface="Century Gothic" panose="020B0502020202020204" pitchFamily="34" charset="0"/>
              </a:rPr>
              <a:t>“And I will make the Egyptians favorably disposed toward this people, so that when you leave you will not go empty-handed.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85619154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22 </a:t>
            </a:r>
            <a:r>
              <a:rPr lang="en-US" sz="5000" b="1" dirty="0">
                <a:latin typeface="Century Gothic" panose="020B0502020202020204" pitchFamily="34" charset="0"/>
              </a:rPr>
              <a:t>Every woman is to ask her neighbor and any woman living in her house for articles of silver and gold and for clothing, which you will put on your sons and daughters. And so you will plunder the Egyptians.”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33863480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Moses answered, “What if they do not believe me or listen to me and say, ‘The </a:t>
            </a:r>
            <a:r>
              <a:rPr lang="en-US" sz="5000" b="1" cap="small" dirty="0">
                <a:latin typeface="Century Gothic" panose="020B0502020202020204" pitchFamily="34" charset="0"/>
              </a:rPr>
              <a:t>Lord</a:t>
            </a:r>
            <a:r>
              <a:rPr lang="en-US" sz="5000" b="1" dirty="0">
                <a:latin typeface="Century Gothic" panose="020B0502020202020204" pitchFamily="34" charset="0"/>
              </a:rPr>
              <a:t> did not appear to you’?”</a:t>
            </a:r>
          </a:p>
          <a:p>
            <a:pPr algn="ctr"/>
            <a:r>
              <a:rPr lang="en-US" sz="5000" b="1" baseline="30000" dirty="0">
                <a:latin typeface="Century Gothic" panose="020B0502020202020204" pitchFamily="34" charset="0"/>
              </a:rPr>
              <a:t>2 </a:t>
            </a:r>
            <a:r>
              <a:rPr lang="en-US" sz="5000" b="1" dirty="0">
                <a:latin typeface="Century Gothic" panose="020B0502020202020204" pitchFamily="34" charset="0"/>
              </a:rPr>
              <a:t>Then the </a:t>
            </a:r>
            <a:r>
              <a:rPr lang="en-US" sz="5000" b="1" cap="small" dirty="0">
                <a:latin typeface="Century Gothic" panose="020B0502020202020204" pitchFamily="34" charset="0"/>
              </a:rPr>
              <a:t>Lord</a:t>
            </a:r>
            <a:r>
              <a:rPr lang="en-US" sz="5000" b="1" dirty="0">
                <a:latin typeface="Century Gothic" panose="020B0502020202020204" pitchFamily="34" charset="0"/>
              </a:rPr>
              <a:t> said to him, “What is that in your hand?”</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08735699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“A staff,” he replied.</a:t>
            </a:r>
          </a:p>
          <a:p>
            <a:pPr algn="ctr"/>
            <a:r>
              <a:rPr lang="en-US" sz="5000" b="1" baseline="30000" dirty="0">
                <a:latin typeface="Century Gothic" panose="020B0502020202020204" pitchFamily="34" charset="0"/>
              </a:rPr>
              <a:t>3 </a:t>
            </a:r>
            <a:r>
              <a:rPr lang="en-US" sz="5000" b="1" dirty="0">
                <a:latin typeface="Century Gothic" panose="020B0502020202020204" pitchFamily="34" charset="0"/>
              </a:rPr>
              <a:t>The </a:t>
            </a:r>
            <a:r>
              <a:rPr lang="en-US" sz="5000" b="1" cap="small" dirty="0">
                <a:latin typeface="Century Gothic" panose="020B0502020202020204" pitchFamily="34" charset="0"/>
              </a:rPr>
              <a:t>Lord</a:t>
            </a:r>
            <a:r>
              <a:rPr lang="en-US" sz="5000" b="1" dirty="0">
                <a:latin typeface="Century Gothic" panose="020B0502020202020204" pitchFamily="34" charset="0"/>
              </a:rPr>
              <a:t> said, “Throw it on the ground.”</a:t>
            </a:r>
          </a:p>
          <a:p>
            <a:pPr algn="ctr"/>
            <a:r>
              <a:rPr lang="en-US" sz="5000" b="1" dirty="0">
                <a:latin typeface="Century Gothic" panose="020B0502020202020204" pitchFamily="34" charset="0"/>
              </a:rPr>
              <a:t>Moses threw it on the ground, and it became a snake, and he ran from it.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04821988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4 </a:t>
            </a:r>
            <a:r>
              <a:rPr lang="en-US" sz="5000" b="1" dirty="0">
                <a:latin typeface="Century Gothic" panose="020B0502020202020204" pitchFamily="34" charset="0"/>
              </a:rPr>
              <a:t>Then the </a:t>
            </a:r>
            <a:r>
              <a:rPr lang="en-US" sz="5000" b="1" cap="small" dirty="0">
                <a:latin typeface="Century Gothic" panose="020B0502020202020204" pitchFamily="34" charset="0"/>
              </a:rPr>
              <a:t>Lord</a:t>
            </a:r>
            <a:r>
              <a:rPr lang="en-US" sz="5000" b="1" dirty="0">
                <a:latin typeface="Century Gothic" panose="020B0502020202020204" pitchFamily="34" charset="0"/>
              </a:rPr>
              <a:t> said to him, “Reach out your hand and take it by the tail.” So Moses reached out and took hold of the snake and it turned back into a staff in his hand.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47073329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817525"/>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5 </a:t>
            </a:r>
            <a:r>
              <a:rPr lang="en-US" sz="5000" b="1" dirty="0">
                <a:latin typeface="Century Gothic" panose="020B0502020202020204" pitchFamily="34" charset="0"/>
              </a:rPr>
              <a:t>“This,” said the </a:t>
            </a:r>
            <a:r>
              <a:rPr lang="en-US" sz="5000" b="1" cap="small" dirty="0">
                <a:latin typeface="Century Gothic" panose="020B0502020202020204" pitchFamily="34" charset="0"/>
              </a:rPr>
              <a:t>Lord</a:t>
            </a:r>
            <a:r>
              <a:rPr lang="en-US" sz="5000" b="1" dirty="0">
                <a:latin typeface="Century Gothic" panose="020B0502020202020204" pitchFamily="34" charset="0"/>
              </a:rPr>
              <a:t>, “is so that they may believe that the </a:t>
            </a:r>
            <a:r>
              <a:rPr lang="en-US" sz="5000" b="1" cap="small" dirty="0">
                <a:latin typeface="Century Gothic" panose="020B0502020202020204" pitchFamily="34" charset="0"/>
              </a:rPr>
              <a:t>Lord</a:t>
            </a:r>
            <a:r>
              <a:rPr lang="en-US" sz="5000" b="1" dirty="0">
                <a:latin typeface="Century Gothic" panose="020B0502020202020204" pitchFamily="34" charset="0"/>
              </a:rPr>
              <a:t>, the God of their fathers—the God of Abraham, the God of Isaac and the God of Jacob—has appeared to you.”</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96199433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858696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6 </a:t>
            </a:r>
            <a:r>
              <a:rPr lang="en-US" sz="5000" b="1" dirty="0">
                <a:latin typeface="Century Gothic" panose="020B0502020202020204" pitchFamily="34" charset="0"/>
              </a:rPr>
              <a:t>Then the </a:t>
            </a:r>
            <a:r>
              <a:rPr lang="en-US" sz="5000" b="1" cap="small" dirty="0">
                <a:latin typeface="Century Gothic" panose="020B0502020202020204" pitchFamily="34" charset="0"/>
              </a:rPr>
              <a:t>Lord</a:t>
            </a:r>
            <a:r>
              <a:rPr lang="en-US" sz="5000" b="1" dirty="0">
                <a:latin typeface="Century Gothic" panose="020B0502020202020204" pitchFamily="34" charset="0"/>
              </a:rPr>
              <a:t> said, “Put your hand inside your cloak.” So Moses put his hand into his cloak, and when he took it out, the skin was leprous—it had become as white as snow.</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29990540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817525"/>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7 </a:t>
            </a:r>
            <a:r>
              <a:rPr lang="en-US" sz="5000" b="1" dirty="0">
                <a:latin typeface="Century Gothic" panose="020B0502020202020204" pitchFamily="34" charset="0"/>
              </a:rPr>
              <a:t>“Now put it back into your cloak,” he said. So Moses put his hand back into his cloak, and when he took it out, it was restored, like the rest of his flesh.</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5623611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294439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endParaRPr lang="en-US" sz="5000" b="1" dirty="0">
              <a:latin typeface="Century Gothic" panose="020B0502020202020204" pitchFamily="34" charset="0"/>
            </a:endParaRPr>
          </a:p>
          <a:p>
            <a:pPr algn="ctr"/>
            <a:endParaRPr lang="en-US" sz="5000" b="1" baseline="30000" dirty="0">
              <a:latin typeface="Century Gothic" panose="020B0502020202020204" pitchFamily="34" charset="0"/>
            </a:endParaRPr>
          </a:p>
        </p:txBody>
      </p:sp>
      <p:pic>
        <p:nvPicPr>
          <p:cNvPr id="12" name="Picture 11" descr="A picture containing man, shirt, hat&#10;&#10;Description automatically generated">
            <a:extLst>
              <a:ext uri="{FF2B5EF4-FFF2-40B4-BE49-F238E27FC236}">
                <a16:creationId xmlns:a16="http://schemas.microsoft.com/office/drawing/2014/main" id="{210CB1CE-EB59-074D-B4B0-4979EDF2D87F}"/>
              </a:ext>
            </a:extLst>
          </p:cNvPr>
          <p:cNvPicPr>
            <a:picLocks noChangeAspect="1"/>
          </p:cNvPicPr>
          <p:nvPr/>
        </p:nvPicPr>
        <p:blipFill>
          <a:blip r:embed="rId3"/>
          <a:stretch>
            <a:fillRect/>
          </a:stretch>
        </p:blipFill>
        <p:spPr>
          <a:xfrm>
            <a:off x="0" y="1551214"/>
            <a:ext cx="12192000" cy="3755571"/>
          </a:xfrm>
          <a:prstGeom prst="rect">
            <a:avLst/>
          </a:prstGeom>
        </p:spPr>
      </p:pic>
    </p:spTree>
    <p:extLst>
      <p:ext uri="{BB962C8B-B14F-4D97-AF65-F5344CB8AC3E}">
        <p14:creationId xmlns:p14="http://schemas.microsoft.com/office/powerpoint/2010/main" val="176488523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8 </a:t>
            </a:r>
            <a:r>
              <a:rPr lang="en-US" sz="5000" b="1" dirty="0">
                <a:latin typeface="Century Gothic" panose="020B0502020202020204" pitchFamily="34" charset="0"/>
              </a:rPr>
              <a:t>Then the </a:t>
            </a:r>
            <a:r>
              <a:rPr lang="en-US" sz="5000" b="1" cap="small" dirty="0">
                <a:latin typeface="Century Gothic" panose="020B0502020202020204" pitchFamily="34" charset="0"/>
              </a:rPr>
              <a:t>Lord</a:t>
            </a:r>
            <a:r>
              <a:rPr lang="en-US" sz="5000" b="1" dirty="0">
                <a:latin typeface="Century Gothic" panose="020B0502020202020204" pitchFamily="34" charset="0"/>
              </a:rPr>
              <a:t> said, “If they do not believe you or pay attention to the first sign, they may believe the second.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25560418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1089529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9 </a:t>
            </a:r>
            <a:r>
              <a:rPr lang="en-US" sz="5000" b="1" dirty="0">
                <a:latin typeface="Century Gothic" panose="020B0502020202020204" pitchFamily="34" charset="0"/>
              </a:rPr>
              <a:t>But if they do not believe these two signs or listen to you, take some water from the Nile and pour it on the dry ground. The water you take from the river will become blood on the ground.”</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46273119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10125849"/>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10 </a:t>
            </a:r>
            <a:r>
              <a:rPr lang="en-US" sz="5000" b="1" dirty="0">
                <a:latin typeface="Century Gothic" panose="020B0502020202020204" pitchFamily="34" charset="0"/>
              </a:rPr>
              <a:t>Moses said to the </a:t>
            </a:r>
            <a:r>
              <a:rPr lang="en-US" sz="5000" b="1" cap="small" dirty="0">
                <a:latin typeface="Century Gothic" panose="020B0502020202020204" pitchFamily="34" charset="0"/>
              </a:rPr>
              <a:t>Lord</a:t>
            </a:r>
            <a:r>
              <a:rPr lang="en-US" sz="5000" b="1" dirty="0">
                <a:latin typeface="Century Gothic" panose="020B0502020202020204" pitchFamily="34" charset="0"/>
              </a:rPr>
              <a:t>, “Pardon your servant, Lord. I have never been eloquent, neither in the past nor since you have spoken to your servant. I am slow of speech and tongue.”</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39962337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858696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11 </a:t>
            </a:r>
            <a:r>
              <a:rPr lang="en-US" sz="5000" b="1" dirty="0">
                <a:latin typeface="Century Gothic" panose="020B0502020202020204" pitchFamily="34" charset="0"/>
              </a:rPr>
              <a:t>The </a:t>
            </a:r>
            <a:r>
              <a:rPr lang="en-US" sz="5000" b="1" cap="small" dirty="0">
                <a:latin typeface="Century Gothic" panose="020B0502020202020204" pitchFamily="34" charset="0"/>
              </a:rPr>
              <a:t>Lord</a:t>
            </a:r>
            <a:r>
              <a:rPr lang="en-US" sz="5000" b="1" dirty="0">
                <a:latin typeface="Century Gothic" panose="020B0502020202020204" pitchFamily="34" charset="0"/>
              </a:rPr>
              <a:t> said to him, “Who gave human beings their mouths? Who makes them deaf or mute? Who gives them sight or makes them blind? Is it not I, the </a:t>
            </a:r>
            <a:r>
              <a:rPr lang="en-US" sz="5000" b="1" cap="small" dirty="0">
                <a:latin typeface="Century Gothic" panose="020B0502020202020204" pitchFamily="34" charset="0"/>
              </a:rPr>
              <a:t>Lord</a:t>
            </a: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32451924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9356408"/>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12 </a:t>
            </a:r>
            <a:r>
              <a:rPr lang="en-US" sz="5000" b="1" dirty="0">
                <a:latin typeface="Century Gothic" panose="020B0502020202020204" pitchFamily="34" charset="0"/>
              </a:rPr>
              <a:t>Now go; I will help you speak and will teach you what to say.”</a:t>
            </a:r>
          </a:p>
          <a:p>
            <a:pPr algn="ctr"/>
            <a:r>
              <a:rPr lang="en-US" sz="5000" b="1" baseline="30000" dirty="0">
                <a:latin typeface="Century Gothic" panose="020B0502020202020204" pitchFamily="34" charset="0"/>
              </a:rPr>
              <a:t>13 </a:t>
            </a:r>
            <a:r>
              <a:rPr lang="en-US" sz="5000" b="1" dirty="0">
                <a:latin typeface="Century Gothic" panose="020B0502020202020204" pitchFamily="34" charset="0"/>
              </a:rPr>
              <a:t>But Moses said, “Pardon your servant, Lord. Please send someone else.”</a:t>
            </a:r>
          </a:p>
          <a:p>
            <a:pPr algn="ct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01349433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2734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The things God says</a:t>
            </a:r>
          </a:p>
          <a:p>
            <a:pPr algn="ctr"/>
            <a:r>
              <a:rPr lang="en-US" sz="5000" b="1" baseline="30000" dirty="0">
                <a:latin typeface="Century Gothic" panose="020B0502020202020204" pitchFamily="34" charset="0"/>
              </a:rPr>
              <a:t> </a:t>
            </a:r>
          </a:p>
          <a:p>
            <a:pPr marL="685800" indent="-685800">
              <a:buFont typeface="Arial" panose="020B0604020202020204" pitchFamily="34" charset="0"/>
              <a:buChar char="•"/>
            </a:pPr>
            <a:r>
              <a:rPr lang="en-US" sz="5000" b="1" baseline="30000" dirty="0">
                <a:latin typeface="Century Gothic" panose="020B0502020202020204" pitchFamily="34" charset="0"/>
              </a:rPr>
              <a:t>I am the God of your father (3:6)</a:t>
            </a:r>
          </a:p>
          <a:p>
            <a:pPr marL="685800" indent="-685800">
              <a:buFont typeface="Arial" panose="020B0604020202020204" pitchFamily="34" charset="0"/>
              <a:buChar char="•"/>
            </a:pPr>
            <a:r>
              <a:rPr lang="en-US" sz="5000" b="1" baseline="30000" dirty="0">
                <a:latin typeface="Century Gothic" panose="020B0502020202020204" pitchFamily="34" charset="0"/>
              </a:rPr>
              <a:t>I have seen the misery of my people (3:7)</a:t>
            </a:r>
          </a:p>
          <a:p>
            <a:pPr marL="685800" indent="-685800">
              <a:buFont typeface="Arial" panose="020B0604020202020204" pitchFamily="34" charset="0"/>
              <a:buChar char="•"/>
            </a:pPr>
            <a:r>
              <a:rPr lang="en-US" sz="5000" b="1" baseline="30000" dirty="0">
                <a:latin typeface="Century Gothic" panose="020B0502020202020204" pitchFamily="34" charset="0"/>
              </a:rPr>
              <a:t>I have heard their cry (3:7)</a:t>
            </a:r>
          </a:p>
          <a:p>
            <a:pPr marL="685800" indent="-685800">
              <a:buFont typeface="Arial" panose="020B0604020202020204" pitchFamily="34" charset="0"/>
              <a:buChar char="•"/>
            </a:pPr>
            <a:r>
              <a:rPr lang="en-US" sz="5000" b="1" baseline="30000" dirty="0">
                <a:latin typeface="Century Gothic" panose="020B0502020202020204" pitchFamily="34" charset="0"/>
              </a:rPr>
              <a:t>I have come down to rescue them (3:8)</a:t>
            </a:r>
          </a:p>
          <a:p>
            <a:pPr marL="685800" indent="-685800">
              <a:buFont typeface="Arial" panose="020B0604020202020204" pitchFamily="34" charset="0"/>
              <a:buChar char="•"/>
            </a:pPr>
            <a:r>
              <a:rPr lang="en-US" sz="5000" b="1" baseline="30000" dirty="0">
                <a:latin typeface="Century Gothic" panose="020B0502020202020204" pitchFamily="34" charset="0"/>
              </a:rPr>
              <a:t>I have seen the way they are oppressed (3:9)</a:t>
            </a:r>
          </a:p>
          <a:p>
            <a:pPr marL="685800" indent="-685800">
              <a:buFont typeface="Arial" panose="020B0604020202020204" pitchFamily="34" charset="0"/>
              <a:buChar char="•"/>
            </a:pPr>
            <a:r>
              <a:rPr lang="en-US" sz="5000" b="1" baseline="30000" dirty="0">
                <a:latin typeface="Century Gothic" panose="020B0502020202020204" pitchFamily="34" charset="0"/>
              </a:rPr>
              <a:t>I am sending you (3:10)</a:t>
            </a:r>
          </a:p>
          <a:p>
            <a:pPr marL="685800" indent="-685800">
              <a:buFont typeface="Arial" panose="020B0604020202020204" pitchFamily="34" charset="0"/>
              <a:buChar char="•"/>
            </a:pPr>
            <a:r>
              <a:rPr lang="en-US" sz="5000" b="1" baseline="30000" dirty="0">
                <a:latin typeface="Century Gothic" panose="020B0502020202020204" pitchFamily="34" charset="0"/>
              </a:rPr>
              <a:t>I will be with you (3:12)</a:t>
            </a: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248641534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714385"/>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The things God says</a:t>
            </a:r>
          </a:p>
          <a:p>
            <a:pPr algn="ctr"/>
            <a:endParaRPr lang="en-US" sz="5000" b="1" baseline="30000" dirty="0">
              <a:latin typeface="Century Gothic" panose="020B0502020202020204" pitchFamily="34" charset="0"/>
            </a:endParaRPr>
          </a:p>
          <a:p>
            <a:pPr marL="685800" indent="-685800">
              <a:buFont typeface="Arial" panose="020B0604020202020204" pitchFamily="34" charset="0"/>
              <a:buChar char="•"/>
            </a:pPr>
            <a:r>
              <a:rPr lang="en-US" sz="5000" b="1" baseline="30000" dirty="0">
                <a:latin typeface="Century Gothic" panose="020B0502020202020204" pitchFamily="34" charset="0"/>
              </a:rPr>
              <a:t>I have watched over you (3:16)</a:t>
            </a:r>
          </a:p>
          <a:p>
            <a:pPr marL="685800" indent="-685800">
              <a:buFont typeface="Arial" panose="020B0604020202020204" pitchFamily="34" charset="0"/>
              <a:buChar char="•"/>
            </a:pPr>
            <a:r>
              <a:rPr lang="en-US" sz="5000" b="1" baseline="30000" dirty="0">
                <a:latin typeface="Century Gothic" panose="020B0502020202020204" pitchFamily="34" charset="0"/>
              </a:rPr>
              <a:t>I have promised to bring you out of your misery (3:17)</a:t>
            </a:r>
          </a:p>
          <a:p>
            <a:pPr marL="685800" indent="-685800">
              <a:buFont typeface="Arial" panose="020B0604020202020204" pitchFamily="34" charset="0"/>
              <a:buChar char="•"/>
            </a:pPr>
            <a:r>
              <a:rPr lang="en-US" sz="5000" b="1" baseline="30000" dirty="0">
                <a:latin typeface="Century Gothic" panose="020B0502020202020204" pitchFamily="34" charset="0"/>
              </a:rPr>
              <a:t>I will stretch out my hand (3:20)</a:t>
            </a:r>
          </a:p>
          <a:p>
            <a:pPr marL="685800" indent="-685800">
              <a:buFont typeface="Arial" panose="020B0604020202020204" pitchFamily="34" charset="0"/>
              <a:buChar char="•"/>
            </a:pPr>
            <a:r>
              <a:rPr lang="en-US" sz="5000" b="1" baseline="30000" dirty="0">
                <a:latin typeface="Century Gothic" panose="020B0502020202020204" pitchFamily="34" charset="0"/>
              </a:rPr>
              <a:t>I will perform the signs (3:20)</a:t>
            </a:r>
          </a:p>
          <a:p>
            <a:pPr marL="685800" indent="-685800">
              <a:buFont typeface="Arial" panose="020B0604020202020204" pitchFamily="34" charset="0"/>
              <a:buChar char="•"/>
            </a:pPr>
            <a:r>
              <a:rPr lang="en-US" sz="5000" b="1" baseline="30000" dirty="0">
                <a:latin typeface="Century Gothic" panose="020B0502020202020204" pitchFamily="34" charset="0"/>
              </a:rPr>
              <a:t>I will make them favorable towards you (3:21)</a:t>
            </a:r>
          </a:p>
          <a:p>
            <a:pPr marL="685800" indent="-685800">
              <a:buFont typeface="Arial" panose="020B0604020202020204" pitchFamily="34" charset="0"/>
              <a:buChar char="•"/>
            </a:pPr>
            <a:r>
              <a:rPr lang="en-US" sz="5000" b="1" baseline="30000" dirty="0">
                <a:latin typeface="Century Gothic" panose="020B0502020202020204" pitchFamily="34" charset="0"/>
              </a:rPr>
              <a:t>I will help you speak &amp; teach you what to say (4:12)</a:t>
            </a: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105674068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2734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The things Moses says</a:t>
            </a:r>
          </a:p>
          <a:p>
            <a:pPr algn="ctr"/>
            <a:endParaRPr lang="en-US" sz="5000" b="1" baseline="30000" dirty="0">
              <a:latin typeface="Century Gothic" panose="020B0502020202020204" pitchFamily="34" charset="0"/>
            </a:endParaRPr>
          </a:p>
          <a:p>
            <a:pPr marL="685800" indent="-685800">
              <a:buFont typeface="Arial" panose="020B0604020202020204" pitchFamily="34" charset="0"/>
              <a:buChar char="•"/>
            </a:pPr>
            <a:r>
              <a:rPr lang="en-US" sz="5000" b="1" baseline="30000" dirty="0">
                <a:latin typeface="Century Gothic" panose="020B0502020202020204" pitchFamily="34" charset="0"/>
              </a:rPr>
              <a:t>Who am I (3:11)</a:t>
            </a:r>
          </a:p>
          <a:p>
            <a:pPr marL="685800" indent="-685800">
              <a:buFont typeface="Arial" panose="020B0604020202020204" pitchFamily="34" charset="0"/>
              <a:buChar char="•"/>
            </a:pPr>
            <a:r>
              <a:rPr lang="en-US" sz="5000" b="1" baseline="30000" dirty="0">
                <a:latin typeface="Century Gothic" panose="020B0502020202020204" pitchFamily="34" charset="0"/>
              </a:rPr>
              <a:t>Suppose I go, how will I answer their questions (3:13)</a:t>
            </a:r>
          </a:p>
          <a:p>
            <a:pPr marL="685800" indent="-685800">
              <a:buFont typeface="Arial" panose="020B0604020202020204" pitchFamily="34" charset="0"/>
              <a:buChar char="•"/>
            </a:pPr>
            <a:r>
              <a:rPr lang="en-US" sz="5000" b="1" baseline="30000" dirty="0">
                <a:latin typeface="Century Gothic" panose="020B0502020202020204" pitchFamily="34" charset="0"/>
              </a:rPr>
              <a:t>What if they do not believe me (3:13)</a:t>
            </a:r>
          </a:p>
          <a:p>
            <a:pPr marL="685800" indent="-685800">
              <a:buFont typeface="Arial" panose="020B0604020202020204" pitchFamily="34" charset="0"/>
              <a:buChar char="•"/>
            </a:pPr>
            <a:r>
              <a:rPr lang="en-US" sz="5000" b="1" baseline="30000" dirty="0">
                <a:latin typeface="Century Gothic" panose="020B0502020202020204" pitchFamily="34" charset="0"/>
              </a:rPr>
              <a:t>What if they do not listen to me (3:13)</a:t>
            </a:r>
          </a:p>
          <a:p>
            <a:pPr marL="685800" indent="-685800">
              <a:buFont typeface="Arial" panose="020B0604020202020204" pitchFamily="34" charset="0"/>
              <a:buChar char="•"/>
            </a:pPr>
            <a:r>
              <a:rPr lang="en-US" sz="5000" b="1" baseline="30000" dirty="0">
                <a:latin typeface="Century Gothic" panose="020B0502020202020204" pitchFamily="34" charset="0"/>
              </a:rPr>
              <a:t>I have never been eloquent, before or since you have spoken to me (4:10)</a:t>
            </a:r>
          </a:p>
          <a:p>
            <a:pPr marL="685800" indent="-685800">
              <a:buFont typeface="Arial" panose="020B0604020202020204" pitchFamily="34" charset="0"/>
              <a:buChar char="•"/>
            </a:pPr>
            <a:r>
              <a:rPr lang="en-US" sz="5000" b="1" baseline="30000" dirty="0">
                <a:latin typeface="Century Gothic" panose="020B0502020202020204" pitchFamily="34" charset="0"/>
              </a:rPr>
              <a:t>I am slow of speech and tongue (4:10)</a:t>
            </a: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3655217979"/>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325082"/>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r>
              <a:rPr lang="en-US" sz="6000" b="1" dirty="0">
                <a:latin typeface="Century Gothic" panose="020B0502020202020204" pitchFamily="34" charset="0"/>
              </a:rPr>
              <a:t>Moses is listening to the </a:t>
            </a:r>
          </a:p>
          <a:p>
            <a:pPr algn="ctr"/>
            <a:r>
              <a:rPr lang="en-US" sz="6000" b="1" dirty="0">
                <a:latin typeface="Century Gothic" panose="020B0502020202020204" pitchFamily="34" charset="0"/>
              </a:rPr>
              <a:t>voice inside his head rather than God’s voice</a:t>
            </a:r>
          </a:p>
          <a:p>
            <a:pPr algn="ctr"/>
            <a:endParaRPr lang="en-US" sz="3000" b="1" dirty="0">
              <a:latin typeface="Century Gothic" panose="020B0502020202020204" pitchFamily="34" charset="0"/>
            </a:endParaRPr>
          </a:p>
          <a:p>
            <a:pPr algn="ctr"/>
            <a:r>
              <a:rPr lang="en-US" sz="6000" b="1" dirty="0">
                <a:latin typeface="Century Gothic" panose="020B0502020202020204" pitchFamily="34" charset="0"/>
              </a:rPr>
              <a:t>The voice we believe leads somewhere…</a:t>
            </a:r>
          </a:p>
          <a:p>
            <a:pPr algn="ctr"/>
            <a:endParaRPr lang="en-US" sz="6000" b="1" baseline="30000" dirty="0">
              <a:latin typeface="Century Gothic" panose="020B0502020202020204" pitchFamily="34" charset="0"/>
            </a:endParaRP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397322745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412420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r>
              <a:rPr lang="en-US" sz="6500" b="1" dirty="0">
                <a:latin typeface="Century Gothic" panose="020B0502020202020204" pitchFamily="34" charset="0"/>
              </a:rPr>
              <a:t>Pardon your servant, please send someone else (4:13)</a:t>
            </a:r>
            <a:endParaRPr lang="en-US" sz="5000" b="1" baseline="30000" dirty="0">
              <a:latin typeface="Century Gothic" panose="020B0502020202020204" pitchFamily="34" charset="0"/>
            </a:endParaRP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17685764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294439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endParaRPr lang="en-US" sz="5000" b="1" dirty="0">
              <a:latin typeface="Century Gothic" panose="020B0502020202020204" pitchFamily="34" charset="0"/>
            </a:endParaRPr>
          </a:p>
          <a:p>
            <a:pPr algn="ctr"/>
            <a:endParaRPr lang="en-US" sz="5000" b="1" baseline="30000" dirty="0">
              <a:latin typeface="Century Gothic" panose="020B0502020202020204" pitchFamily="34" charset="0"/>
            </a:endParaRPr>
          </a:p>
        </p:txBody>
      </p:sp>
      <p:pic>
        <p:nvPicPr>
          <p:cNvPr id="11" name="Picture 10" descr="A close up of a sign&#10;&#10;Description automatically generated">
            <a:extLst>
              <a:ext uri="{FF2B5EF4-FFF2-40B4-BE49-F238E27FC236}">
                <a16:creationId xmlns:a16="http://schemas.microsoft.com/office/drawing/2014/main" id="{842A2A4D-D449-124E-85D5-577D90866448}"/>
              </a:ext>
            </a:extLst>
          </p:cNvPr>
          <p:cNvPicPr>
            <a:picLocks noChangeAspect="1"/>
          </p:cNvPicPr>
          <p:nvPr/>
        </p:nvPicPr>
        <p:blipFill>
          <a:blip r:embed="rId3"/>
          <a:stretch>
            <a:fillRect/>
          </a:stretch>
        </p:blipFill>
        <p:spPr>
          <a:xfrm>
            <a:off x="0" y="1566333"/>
            <a:ext cx="12192000" cy="3725333"/>
          </a:xfrm>
          <a:prstGeom prst="rect">
            <a:avLst/>
          </a:prstGeom>
        </p:spPr>
      </p:pic>
    </p:spTree>
    <p:extLst>
      <p:ext uri="{BB962C8B-B14F-4D97-AF65-F5344CB8AC3E}">
        <p14:creationId xmlns:p14="http://schemas.microsoft.com/office/powerpoint/2010/main" val="319704699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858696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Deuteronomy 34-7-12</a:t>
            </a:r>
          </a:p>
          <a:p>
            <a:pPr algn="ctr"/>
            <a:r>
              <a:rPr lang="en-US" sz="5000" b="1" dirty="0">
                <a:latin typeface="Century Gothic" panose="020B0502020202020204" pitchFamily="34" charset="0"/>
              </a:rPr>
              <a:t>Moses was a hundred and twenty years old when he died, yet his eyes were not weak nor his strength gone…. </a:t>
            </a:r>
          </a:p>
          <a:p>
            <a:pPr algn="ct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39151823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10125849"/>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Deuteronomy 34-7-12</a:t>
            </a:r>
          </a:p>
          <a:p>
            <a:pPr algn="ctr"/>
            <a:r>
              <a:rPr lang="en-US" sz="5000" b="1" baseline="30000" dirty="0">
                <a:latin typeface="Century Gothic" panose="020B0502020202020204" pitchFamily="34" charset="0"/>
              </a:rPr>
              <a:t>10 </a:t>
            </a:r>
            <a:r>
              <a:rPr lang="en-US" sz="5000" b="1" dirty="0">
                <a:latin typeface="Century Gothic" panose="020B0502020202020204" pitchFamily="34" charset="0"/>
              </a:rPr>
              <a:t>Since then, no prophet has risen in Israel like Moses, whom the </a:t>
            </a:r>
            <a:r>
              <a:rPr lang="en-US" sz="5000" b="1" cap="small" dirty="0">
                <a:latin typeface="Century Gothic" panose="020B0502020202020204" pitchFamily="34" charset="0"/>
              </a:rPr>
              <a:t>Lord</a:t>
            </a:r>
            <a:r>
              <a:rPr lang="en-US" sz="5000" b="1" dirty="0">
                <a:latin typeface="Century Gothic" panose="020B0502020202020204" pitchFamily="34" charset="0"/>
              </a:rPr>
              <a:t> knew face to face, </a:t>
            </a:r>
            <a:r>
              <a:rPr lang="en-US" sz="5000" b="1" baseline="30000" dirty="0">
                <a:latin typeface="Century Gothic" panose="020B0502020202020204" pitchFamily="34" charset="0"/>
              </a:rPr>
              <a:t>11 </a:t>
            </a:r>
            <a:r>
              <a:rPr lang="en-US" sz="5000" b="1" dirty="0">
                <a:latin typeface="Century Gothic" panose="020B0502020202020204" pitchFamily="34" charset="0"/>
              </a:rPr>
              <a:t>who did all those signs and wonders the </a:t>
            </a:r>
            <a:r>
              <a:rPr lang="en-US" sz="5000" b="1" cap="small" dirty="0">
                <a:latin typeface="Century Gothic" panose="020B0502020202020204" pitchFamily="34" charset="0"/>
              </a:rPr>
              <a:t>Lord</a:t>
            </a:r>
            <a:r>
              <a:rPr lang="en-US" sz="5000" b="1" dirty="0">
                <a:latin typeface="Century Gothic" panose="020B0502020202020204" pitchFamily="34" charset="0"/>
              </a:rPr>
              <a:t> sent him to do in Egypt—to Pharaoh and to all his officials and to his whole land. </a:t>
            </a:r>
          </a:p>
          <a:p>
            <a:pPr algn="ct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7707673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8586966"/>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Deuteronomy 34-7-12</a:t>
            </a:r>
          </a:p>
          <a:p>
            <a:pPr algn="ctr"/>
            <a:r>
              <a:rPr lang="en-US" sz="5000" b="1" baseline="30000" dirty="0">
                <a:latin typeface="Century Gothic" panose="020B0502020202020204" pitchFamily="34" charset="0"/>
              </a:rPr>
              <a:t>12 </a:t>
            </a:r>
            <a:r>
              <a:rPr lang="en-US" sz="5000" b="1" dirty="0">
                <a:latin typeface="Century Gothic" panose="020B0502020202020204" pitchFamily="34" charset="0"/>
              </a:rPr>
              <a:t>For no one has ever shown the mighty power or performed the awesome deeds that Moses did in the sight of all Israel.  </a:t>
            </a:r>
          </a:p>
          <a:p>
            <a:pPr algn="ctr"/>
            <a:r>
              <a:rPr lang="en-US" sz="5000" b="1" dirty="0">
                <a:latin typeface="Century Gothic" panose="020B0502020202020204" pitchFamily="34" charset="0"/>
              </a:rPr>
              <a:t>  </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89898659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4919295"/>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r>
              <a:rPr lang="en-US" sz="6500" b="1" dirty="0">
                <a:latin typeface="Century Gothic" panose="020B0502020202020204" pitchFamily="34" charset="0"/>
              </a:rPr>
              <a:t>What happened to Moses?</a:t>
            </a:r>
          </a:p>
          <a:p>
            <a:pPr algn="ctr"/>
            <a:endParaRPr lang="en-US" sz="4000" b="1" dirty="0">
              <a:latin typeface="Century Gothic" panose="020B0502020202020204" pitchFamily="34" charset="0"/>
            </a:endParaRPr>
          </a:p>
          <a:p>
            <a:pPr algn="ctr"/>
            <a:endParaRPr lang="en-US" sz="6500" b="1" baseline="30000" dirty="0">
              <a:latin typeface="Century Gothic" panose="020B0502020202020204" pitchFamily="34" charset="0"/>
            </a:endParaRPr>
          </a:p>
          <a:p>
            <a:pPr algn="ctr"/>
            <a:endParaRPr lang="en-US" sz="5000" b="1" baseline="30000" dirty="0">
              <a:latin typeface="Century Gothic" panose="020B0502020202020204" pitchFamily="34" charset="0"/>
            </a:endParaRP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34096569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91984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r>
              <a:rPr lang="en-US" sz="6500" b="1" dirty="0">
                <a:latin typeface="Century Gothic" panose="020B0502020202020204" pitchFamily="34" charset="0"/>
              </a:rPr>
              <a:t>He stopped listening to the lies in his head and started listening to God</a:t>
            </a:r>
          </a:p>
          <a:p>
            <a:pPr algn="ctr"/>
            <a:endParaRPr lang="en-US" sz="4000" b="1" dirty="0">
              <a:latin typeface="Century Gothic" panose="020B0502020202020204" pitchFamily="34" charset="0"/>
            </a:endParaRPr>
          </a:p>
          <a:p>
            <a:pPr algn="ctr"/>
            <a:endParaRPr lang="en-US" sz="6500" b="1" baseline="30000" dirty="0">
              <a:latin typeface="Century Gothic" panose="020B0502020202020204" pitchFamily="34" charset="0"/>
            </a:endParaRPr>
          </a:p>
          <a:p>
            <a:pPr algn="ctr"/>
            <a:endParaRPr lang="en-US" sz="5000" b="1" baseline="30000" dirty="0">
              <a:latin typeface="Century Gothic" panose="020B0502020202020204" pitchFamily="34" charset="0"/>
            </a:endParaRP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368162206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098832"/>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endParaRPr lang="en-US" sz="15000" b="1" baseline="30000" dirty="0">
              <a:latin typeface="Century Gothic" panose="020B0502020202020204" pitchFamily="34" charset="0"/>
            </a:endParaRPr>
          </a:p>
          <a:p>
            <a:pPr algn="ctr"/>
            <a:endParaRPr lang="en-US" sz="2000" b="1" baseline="30000" dirty="0">
              <a:latin typeface="Century Gothic" panose="020B0502020202020204" pitchFamily="34" charset="0"/>
            </a:endParaRPr>
          </a:p>
          <a:p>
            <a:pPr algn="ctr"/>
            <a:br>
              <a:rPr lang="en-US" sz="6000" b="1" dirty="0">
                <a:latin typeface="Century Gothic" panose="020B0502020202020204" pitchFamily="34" charset="0"/>
              </a:rPr>
            </a:br>
            <a:endParaRPr lang="en-US" sz="5000" b="1" dirty="0">
              <a:latin typeface="Century Gothic" panose="020B0502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6BBFCF6B-0A74-AF4D-9CF0-26D28FDDAE7F}"/>
              </a:ext>
            </a:extLst>
          </p:cNvPr>
          <p:cNvPicPr>
            <a:picLocks noChangeAspect="1"/>
          </p:cNvPicPr>
          <p:nvPr/>
        </p:nvPicPr>
        <p:blipFill>
          <a:blip r:embed="rId3"/>
          <a:stretch>
            <a:fillRect/>
          </a:stretch>
        </p:blipFill>
        <p:spPr>
          <a:xfrm>
            <a:off x="2814452" y="77445"/>
            <a:ext cx="6554234" cy="6694057"/>
          </a:xfrm>
          <a:prstGeom prst="rect">
            <a:avLst/>
          </a:prstGeom>
        </p:spPr>
      </p:pic>
    </p:spTree>
    <p:extLst>
      <p:ext uri="{BB962C8B-B14F-4D97-AF65-F5344CB8AC3E}">
        <p14:creationId xmlns:p14="http://schemas.microsoft.com/office/powerpoint/2010/main" val="13904595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61179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r>
              <a:rPr lang="en-US" sz="5000" b="1" dirty="0">
                <a:latin typeface="Century Gothic" panose="020B0502020202020204" pitchFamily="34" charset="0"/>
              </a:rPr>
              <a:t>The Church can change the world</a:t>
            </a:r>
          </a:p>
          <a:p>
            <a:pPr algn="ctr"/>
            <a:endParaRPr lang="en-US" sz="5000" b="1" dirty="0">
              <a:latin typeface="Century Gothic" panose="020B0502020202020204" pitchFamily="34" charset="0"/>
            </a:endParaRPr>
          </a:p>
          <a:p>
            <a:pPr algn="ctr"/>
            <a:r>
              <a:rPr lang="en-US" sz="5000" b="1" dirty="0">
                <a:latin typeface="Century Gothic" panose="020B0502020202020204" pitchFamily="34" charset="0"/>
              </a:rPr>
              <a:t>The church can change the world</a:t>
            </a:r>
          </a:p>
          <a:p>
            <a:pPr algn="ctr"/>
            <a:endParaRPr lang="en-US" sz="6500" b="1" baseline="30000" dirty="0">
              <a:latin typeface="Century Gothic" panose="020B0502020202020204" pitchFamily="34" charset="0"/>
            </a:endParaRPr>
          </a:p>
          <a:p>
            <a:pPr algn="ctr"/>
            <a:endParaRPr lang="en-US" sz="5000" b="1" baseline="30000" dirty="0">
              <a:latin typeface="Century Gothic" panose="020B0502020202020204" pitchFamily="34" charset="0"/>
            </a:endParaRP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204561792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30429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endParaRPr lang="en-US" sz="7000" b="1" dirty="0">
              <a:latin typeface="Century Gothic" panose="020B0502020202020204" pitchFamily="34" charset="0"/>
            </a:endParaRPr>
          </a:p>
          <a:p>
            <a:pPr algn="ctr"/>
            <a:r>
              <a:rPr lang="en-US" sz="6500" b="1" dirty="0">
                <a:latin typeface="Century Gothic" panose="020B0502020202020204" pitchFamily="34" charset="0"/>
              </a:rPr>
              <a:t>Swap narratives</a:t>
            </a:r>
          </a:p>
          <a:p>
            <a:pPr algn="ctr"/>
            <a:endParaRPr lang="en-US" sz="2500" b="1" dirty="0">
              <a:latin typeface="Century Gothic" panose="020B0502020202020204" pitchFamily="34" charset="0"/>
            </a:endParaRPr>
          </a:p>
          <a:p>
            <a:pPr algn="ctr"/>
            <a:r>
              <a:rPr lang="en-US" sz="6500" b="1" dirty="0">
                <a:latin typeface="Century Gothic" panose="020B0502020202020204" pitchFamily="34" charset="0"/>
              </a:rPr>
              <a:t>Yours for God’s</a:t>
            </a:r>
          </a:p>
          <a:p>
            <a:pPr algn="ctr"/>
            <a:endParaRPr lang="en-US" sz="4000" b="1" dirty="0">
              <a:latin typeface="Century Gothic" panose="020B0502020202020204" pitchFamily="34" charset="0"/>
            </a:endParaRPr>
          </a:p>
          <a:p>
            <a:pPr algn="ctr"/>
            <a:endParaRPr lang="en-US" sz="6500" b="1" baseline="30000" dirty="0">
              <a:latin typeface="Century Gothic" panose="020B0502020202020204" pitchFamily="34" charset="0"/>
            </a:endParaRPr>
          </a:p>
          <a:p>
            <a:pPr algn="ctr"/>
            <a:endParaRPr lang="en-US" sz="5000" b="1" baseline="30000" dirty="0">
              <a:latin typeface="Century Gothic" panose="020B0502020202020204" pitchFamily="34" charset="0"/>
            </a:endParaRPr>
          </a:p>
          <a:p>
            <a:pPr algn="ctr"/>
            <a:endParaRPr lang="en-US" sz="4500" b="1" baseline="30000" dirty="0">
              <a:latin typeface="Century Gothic" panose="020B0502020202020204" pitchFamily="34" charset="0"/>
            </a:endParaRPr>
          </a:p>
        </p:txBody>
      </p:sp>
    </p:spTree>
    <p:extLst>
      <p:ext uri="{BB962C8B-B14F-4D97-AF65-F5344CB8AC3E}">
        <p14:creationId xmlns:p14="http://schemas.microsoft.com/office/powerpoint/2010/main" val="427536172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50920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endParaRPr lang="en-US" sz="7000" b="1" baseline="30000" dirty="0">
              <a:latin typeface="Century Gothic" panose="020B0502020202020204" pitchFamily="34" charset="0"/>
            </a:endParaRPr>
          </a:p>
          <a:p>
            <a:pPr algn="ctr"/>
            <a:r>
              <a:rPr lang="en-US" sz="5000" b="1" dirty="0">
                <a:latin typeface="Century Gothic" panose="020B0502020202020204" pitchFamily="34" charset="0"/>
              </a:rPr>
              <a:t>Now Moses was tending the flock of Jethro his father-in-law, the priest of Midian, and he led the flock to the far side of the wilderness and came to Horeb, the mountain of God.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7732166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50920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There the angel of the </a:t>
            </a:r>
            <a:r>
              <a:rPr lang="en-US" sz="5000" b="1" cap="small" dirty="0">
                <a:latin typeface="Century Gothic" panose="020B0502020202020204" pitchFamily="34" charset="0"/>
              </a:rPr>
              <a:t>Lord</a:t>
            </a:r>
            <a:r>
              <a:rPr lang="en-US" sz="5000" b="1" dirty="0">
                <a:latin typeface="Century Gothic" panose="020B0502020202020204" pitchFamily="34" charset="0"/>
              </a:rPr>
              <a:t> appeared to him in flames of fire from within a bush. Moses saw that though the bush was on fire it did not burn up. </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1262978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7048083"/>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3 </a:t>
            </a:r>
            <a:r>
              <a:rPr lang="en-US" sz="5000" b="1" dirty="0">
                <a:latin typeface="Century Gothic" panose="020B0502020202020204" pitchFamily="34" charset="0"/>
              </a:rPr>
              <a:t>So Moses thought, “I will go over and see this strange sight—why the bush does not burn up.”</a:t>
            </a:r>
          </a:p>
          <a:p>
            <a:pPr algn="ctr"/>
            <a:r>
              <a:rPr lang="en-US" sz="5000" b="1" baseline="30000" dirty="0">
                <a:latin typeface="Century Gothic" panose="020B0502020202020204" pitchFamily="34" charset="0"/>
              </a:rPr>
              <a:t>4 </a:t>
            </a:r>
            <a:r>
              <a:rPr lang="en-US" sz="5000" b="1" dirty="0">
                <a:latin typeface="Century Gothic" panose="020B0502020202020204" pitchFamily="34" charset="0"/>
              </a:rPr>
              <a:t>When the </a:t>
            </a:r>
            <a:r>
              <a:rPr lang="en-US" sz="5000" b="1" cap="small" dirty="0">
                <a:latin typeface="Century Gothic" panose="020B0502020202020204" pitchFamily="34" charset="0"/>
              </a:rPr>
              <a:t>Lord</a:t>
            </a:r>
            <a:r>
              <a:rPr lang="en-US" sz="5000" b="1" dirty="0">
                <a:latin typeface="Century Gothic" panose="020B0502020202020204" pitchFamily="34" charset="0"/>
              </a:rPr>
              <a:t> saw that he had gone over to look, God called to him from within the bush, “Moses! Moses!”</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29321498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5509200"/>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dirty="0">
                <a:latin typeface="Century Gothic" panose="020B0502020202020204" pitchFamily="34" charset="0"/>
              </a:rPr>
              <a:t>And Moses said, “Here I am.”</a:t>
            </a:r>
          </a:p>
          <a:p>
            <a:pPr algn="ctr"/>
            <a:r>
              <a:rPr lang="en-US" sz="5000" b="1" baseline="30000" dirty="0">
                <a:latin typeface="Century Gothic" panose="020B0502020202020204" pitchFamily="34" charset="0"/>
              </a:rPr>
              <a:t>5 </a:t>
            </a:r>
            <a:r>
              <a:rPr lang="en-US" sz="5000" b="1" dirty="0">
                <a:latin typeface="Century Gothic" panose="020B0502020202020204" pitchFamily="34" charset="0"/>
              </a:rPr>
              <a:t>“Do not come any closer,” God said. “Take off your sandals, for the place where you are standing is holy ground.”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29797332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7" name="Picture 6" descr="A picture containing black, dark, light, sky&#10;&#10;Description automatically generated">
            <a:extLst>
              <a:ext uri="{FF2B5EF4-FFF2-40B4-BE49-F238E27FC236}">
                <a16:creationId xmlns:a16="http://schemas.microsoft.com/office/drawing/2014/main" id="{2CC76A83-F380-DA46-A0C1-4CD206B22BF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DAE7FC-63E6-5C46-AD5F-FE8C5EDB1C80}"/>
              </a:ext>
            </a:extLst>
          </p:cNvPr>
          <p:cNvSpPr txBox="1"/>
          <p:nvPr/>
        </p:nvSpPr>
        <p:spPr>
          <a:xfrm>
            <a:off x="98854" y="86497"/>
            <a:ext cx="12093146" cy="6278642"/>
          </a:xfrm>
          <a:prstGeom prst="rect">
            <a:avLst/>
          </a:prstGeom>
          <a:noFill/>
        </p:spPr>
        <p:txBody>
          <a:bodyPr wrap="square" rtlCol="0">
            <a:spAutoFit/>
          </a:bodyPr>
          <a:lstStyle/>
          <a:p>
            <a:endParaRPr lang="en-US" b="1" baseline="30000" dirty="0"/>
          </a:p>
          <a:p>
            <a:pPr algn="ctr"/>
            <a:endParaRPr lang="en-US" sz="2000" b="1" dirty="0">
              <a:latin typeface="Century Gothic" panose="020B0502020202020204" pitchFamily="34" charset="0"/>
            </a:endParaRPr>
          </a:p>
          <a:p>
            <a:pPr algn="ctr"/>
            <a:r>
              <a:rPr lang="en-US" sz="7000" b="1" dirty="0">
                <a:latin typeface="Century Gothic" panose="020B0502020202020204" pitchFamily="34" charset="0"/>
              </a:rPr>
              <a:t>Exodus 3-4:13</a:t>
            </a:r>
          </a:p>
          <a:p>
            <a:pPr algn="ctr"/>
            <a:r>
              <a:rPr lang="en-US" sz="5000" b="1" baseline="30000" dirty="0">
                <a:latin typeface="Century Gothic" panose="020B0502020202020204" pitchFamily="34" charset="0"/>
              </a:rPr>
              <a:t>6 </a:t>
            </a:r>
            <a:r>
              <a:rPr lang="en-US" sz="5000" b="1" dirty="0">
                <a:latin typeface="Century Gothic" panose="020B0502020202020204" pitchFamily="34" charset="0"/>
              </a:rPr>
              <a:t>Then he said, “I am the God of your father, the God of Abraham, the God of Isaac and the God of Jacob.” At this, Moses hid his face, because he was afraid to look at God.</a:t>
            </a:r>
          </a:p>
          <a:p>
            <a:pPr algn="ctr"/>
            <a:r>
              <a:rPr lang="en-US" sz="5000" b="1" dirty="0">
                <a:latin typeface="Century Gothic" panose="020B0502020202020204" pitchFamily="34" charset="0"/>
              </a:rPr>
              <a:t> </a:t>
            </a:r>
            <a:endParaRPr lang="en-US" sz="2000" b="1" baseline="30000" dirty="0">
              <a:latin typeface="Century Gothic" panose="020B0502020202020204" pitchFamily="34" charset="0"/>
            </a:endParaRPr>
          </a:p>
        </p:txBody>
      </p:sp>
    </p:spTree>
    <p:extLst>
      <p:ext uri="{BB962C8B-B14F-4D97-AF65-F5344CB8AC3E}">
        <p14:creationId xmlns:p14="http://schemas.microsoft.com/office/powerpoint/2010/main" val="34870627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19819</TotalTime>
  <Words>4841</Words>
  <Application>Microsoft Macintosh PowerPoint</Application>
  <PresentationFormat>Widescreen</PresentationFormat>
  <Paragraphs>810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Adam Clewer</cp:lastModifiedBy>
  <cp:revision>228</cp:revision>
  <dcterms:created xsi:type="dcterms:W3CDTF">2019-01-31T18:54:56Z</dcterms:created>
  <dcterms:modified xsi:type="dcterms:W3CDTF">2020-02-16T13:45:52Z</dcterms:modified>
</cp:coreProperties>
</file>