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23" r:id="rId2"/>
    <p:sldId id="324" r:id="rId3"/>
    <p:sldId id="326" r:id="rId4"/>
    <p:sldId id="327" r:id="rId5"/>
    <p:sldId id="328" r:id="rId6"/>
    <p:sldId id="329" r:id="rId7"/>
    <p:sldId id="325" r:id="rId8"/>
    <p:sldId id="331" r:id="rId9"/>
    <p:sldId id="332" r:id="rId10"/>
    <p:sldId id="333" r:id="rId11"/>
    <p:sldId id="334" r:id="rId12"/>
    <p:sldId id="335" r:id="rId13"/>
    <p:sldId id="336" r:id="rId14"/>
    <p:sldId id="337" r:id="rId15"/>
    <p:sldId id="338" r:id="rId16"/>
    <p:sldId id="339" r:id="rId17"/>
    <p:sldId id="340" r:id="rId18"/>
    <p:sldId id="341" r:id="rId19"/>
    <p:sldId id="343" r:id="rId20"/>
    <p:sldId id="344" r:id="rId21"/>
    <p:sldId id="33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590"/>
    <p:restoredTop sz="94984"/>
  </p:normalViewPr>
  <p:slideViewPr>
    <p:cSldViewPr snapToGrid="0" snapToObjects="1">
      <p:cViewPr varScale="1">
        <p:scale>
          <a:sx n="98" d="100"/>
          <a:sy n="98" d="100"/>
        </p:scale>
        <p:origin x="200"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5BC4A-5679-1A4B-8E6B-BFE6186D0B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7113F9-DDA5-EE48-AF62-4EA14F312A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5F1A60-21E9-444C-8AD1-D83E2342F874}"/>
              </a:ext>
            </a:extLst>
          </p:cNvPr>
          <p:cNvSpPr>
            <a:spLocks noGrp="1"/>
          </p:cNvSpPr>
          <p:nvPr>
            <p:ph type="dt" sz="half" idx="10"/>
          </p:nvPr>
        </p:nvSpPr>
        <p:spPr/>
        <p:txBody>
          <a:bodyPr/>
          <a:lstStyle/>
          <a:p>
            <a:fld id="{273AA975-4CBF-2F40-B58D-3AF18E7641FB}" type="datetimeFigureOut">
              <a:rPr lang="en-US" smtClean="0"/>
              <a:t>1/7/20</a:t>
            </a:fld>
            <a:endParaRPr lang="en-US"/>
          </a:p>
        </p:txBody>
      </p:sp>
      <p:sp>
        <p:nvSpPr>
          <p:cNvPr id="5" name="Footer Placeholder 4">
            <a:extLst>
              <a:ext uri="{FF2B5EF4-FFF2-40B4-BE49-F238E27FC236}">
                <a16:creationId xmlns:a16="http://schemas.microsoft.com/office/drawing/2014/main" id="{0AB80862-EBBE-304B-BB8B-CDEA980C5C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1C7618-CE4A-F44C-AE84-0B072F94E3AD}"/>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2259764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8700A-3C92-FE4B-96B3-09FB2F593E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E26481-D4C1-1640-AD3E-5FFBD4E3FEF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E90990-2615-144E-8F5D-905D9EFDCE7C}"/>
              </a:ext>
            </a:extLst>
          </p:cNvPr>
          <p:cNvSpPr>
            <a:spLocks noGrp="1"/>
          </p:cNvSpPr>
          <p:nvPr>
            <p:ph type="dt" sz="half" idx="10"/>
          </p:nvPr>
        </p:nvSpPr>
        <p:spPr/>
        <p:txBody>
          <a:bodyPr/>
          <a:lstStyle/>
          <a:p>
            <a:fld id="{273AA975-4CBF-2F40-B58D-3AF18E7641FB}" type="datetimeFigureOut">
              <a:rPr lang="en-US" smtClean="0"/>
              <a:t>1/7/20</a:t>
            </a:fld>
            <a:endParaRPr lang="en-US"/>
          </a:p>
        </p:txBody>
      </p:sp>
      <p:sp>
        <p:nvSpPr>
          <p:cNvPr id="5" name="Footer Placeholder 4">
            <a:extLst>
              <a:ext uri="{FF2B5EF4-FFF2-40B4-BE49-F238E27FC236}">
                <a16:creationId xmlns:a16="http://schemas.microsoft.com/office/drawing/2014/main" id="{3FD5BA30-5F35-994F-89EA-69797B8C25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40E7E8-4E7A-9C4F-BDED-88B263819F93}"/>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4027396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2CA2C2-34FB-9F42-9EB9-B09087A8A3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7664C4-6351-5141-9A53-D587CF3A3B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3DDFE9-6EEB-8944-8588-B6A3099F4787}"/>
              </a:ext>
            </a:extLst>
          </p:cNvPr>
          <p:cNvSpPr>
            <a:spLocks noGrp="1"/>
          </p:cNvSpPr>
          <p:nvPr>
            <p:ph type="dt" sz="half" idx="10"/>
          </p:nvPr>
        </p:nvSpPr>
        <p:spPr/>
        <p:txBody>
          <a:bodyPr/>
          <a:lstStyle/>
          <a:p>
            <a:fld id="{273AA975-4CBF-2F40-B58D-3AF18E7641FB}" type="datetimeFigureOut">
              <a:rPr lang="en-US" smtClean="0"/>
              <a:t>1/7/20</a:t>
            </a:fld>
            <a:endParaRPr lang="en-US"/>
          </a:p>
        </p:txBody>
      </p:sp>
      <p:sp>
        <p:nvSpPr>
          <p:cNvPr id="5" name="Footer Placeholder 4">
            <a:extLst>
              <a:ext uri="{FF2B5EF4-FFF2-40B4-BE49-F238E27FC236}">
                <a16:creationId xmlns:a16="http://schemas.microsoft.com/office/drawing/2014/main" id="{8BA2F666-377A-7444-A01C-D77B27EB64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E5423-37C4-9A4D-ACBA-C34BCD7558BE}"/>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731965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50F0B-F1D1-6048-99DA-0268ABC421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EEAF6C-3074-E742-880F-68F9BB2FCA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166CBF-948D-DD44-A80D-58D16553ABC7}"/>
              </a:ext>
            </a:extLst>
          </p:cNvPr>
          <p:cNvSpPr>
            <a:spLocks noGrp="1"/>
          </p:cNvSpPr>
          <p:nvPr>
            <p:ph type="dt" sz="half" idx="10"/>
          </p:nvPr>
        </p:nvSpPr>
        <p:spPr/>
        <p:txBody>
          <a:bodyPr/>
          <a:lstStyle/>
          <a:p>
            <a:fld id="{273AA975-4CBF-2F40-B58D-3AF18E7641FB}" type="datetimeFigureOut">
              <a:rPr lang="en-US" smtClean="0"/>
              <a:t>1/7/20</a:t>
            </a:fld>
            <a:endParaRPr lang="en-US"/>
          </a:p>
        </p:txBody>
      </p:sp>
      <p:sp>
        <p:nvSpPr>
          <p:cNvPr id="5" name="Footer Placeholder 4">
            <a:extLst>
              <a:ext uri="{FF2B5EF4-FFF2-40B4-BE49-F238E27FC236}">
                <a16:creationId xmlns:a16="http://schemas.microsoft.com/office/drawing/2014/main" id="{34498C29-316E-0441-97EC-E7FDAB0D20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477137-9AE6-7E46-B632-EC7927BD289C}"/>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2954544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62242-A334-1444-AEED-9F0A822BEB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5476A4-9A66-1E47-97E3-5F334D8B50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8CBFE7-CDC2-F244-996A-0FBCB3EB5308}"/>
              </a:ext>
            </a:extLst>
          </p:cNvPr>
          <p:cNvSpPr>
            <a:spLocks noGrp="1"/>
          </p:cNvSpPr>
          <p:nvPr>
            <p:ph type="dt" sz="half" idx="10"/>
          </p:nvPr>
        </p:nvSpPr>
        <p:spPr/>
        <p:txBody>
          <a:bodyPr/>
          <a:lstStyle/>
          <a:p>
            <a:fld id="{273AA975-4CBF-2F40-B58D-3AF18E7641FB}" type="datetimeFigureOut">
              <a:rPr lang="en-US" smtClean="0"/>
              <a:t>1/7/20</a:t>
            </a:fld>
            <a:endParaRPr lang="en-US"/>
          </a:p>
        </p:txBody>
      </p:sp>
      <p:sp>
        <p:nvSpPr>
          <p:cNvPr id="5" name="Footer Placeholder 4">
            <a:extLst>
              <a:ext uri="{FF2B5EF4-FFF2-40B4-BE49-F238E27FC236}">
                <a16:creationId xmlns:a16="http://schemas.microsoft.com/office/drawing/2014/main" id="{8B4DF70A-7E62-D04B-BA6E-D07203FD7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3411C1-C49D-4749-BFD0-281C176B4BC6}"/>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1513067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0A5A1-2B1E-A444-BD6B-74E056CC11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C9865A-7B09-FB4D-9BB7-DC2EEACB97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F01B35-1720-184D-9561-4687EF23881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77EC23-F4A0-404E-BF9C-D10E679026E4}"/>
              </a:ext>
            </a:extLst>
          </p:cNvPr>
          <p:cNvSpPr>
            <a:spLocks noGrp="1"/>
          </p:cNvSpPr>
          <p:nvPr>
            <p:ph type="dt" sz="half" idx="10"/>
          </p:nvPr>
        </p:nvSpPr>
        <p:spPr/>
        <p:txBody>
          <a:bodyPr/>
          <a:lstStyle/>
          <a:p>
            <a:fld id="{273AA975-4CBF-2F40-B58D-3AF18E7641FB}" type="datetimeFigureOut">
              <a:rPr lang="en-US" smtClean="0"/>
              <a:t>1/7/20</a:t>
            </a:fld>
            <a:endParaRPr lang="en-US"/>
          </a:p>
        </p:txBody>
      </p:sp>
      <p:sp>
        <p:nvSpPr>
          <p:cNvPr id="6" name="Footer Placeholder 5">
            <a:extLst>
              <a:ext uri="{FF2B5EF4-FFF2-40B4-BE49-F238E27FC236}">
                <a16:creationId xmlns:a16="http://schemas.microsoft.com/office/drawing/2014/main" id="{4F3162B8-ECCF-9E46-8F8E-3729CF7AB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BB9CE9-50A3-DE4D-9F2A-C85E24BCC9ED}"/>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1239802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472E6-F143-C84D-847B-CB4D0640B6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9C0B75-8092-F044-A436-447A77DA96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59A4D4F-314C-F04C-A378-57D35DE3372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B2B8CD-9DB1-DF42-93AA-EE1BB344BF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5593B69-805C-F94D-B959-59C69D2DAB9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A2F61B-F151-994E-83F4-2590DFADB21D}"/>
              </a:ext>
            </a:extLst>
          </p:cNvPr>
          <p:cNvSpPr>
            <a:spLocks noGrp="1"/>
          </p:cNvSpPr>
          <p:nvPr>
            <p:ph type="dt" sz="half" idx="10"/>
          </p:nvPr>
        </p:nvSpPr>
        <p:spPr/>
        <p:txBody>
          <a:bodyPr/>
          <a:lstStyle/>
          <a:p>
            <a:fld id="{273AA975-4CBF-2F40-B58D-3AF18E7641FB}" type="datetimeFigureOut">
              <a:rPr lang="en-US" smtClean="0"/>
              <a:t>1/7/20</a:t>
            </a:fld>
            <a:endParaRPr lang="en-US"/>
          </a:p>
        </p:txBody>
      </p:sp>
      <p:sp>
        <p:nvSpPr>
          <p:cNvPr id="8" name="Footer Placeholder 7">
            <a:extLst>
              <a:ext uri="{FF2B5EF4-FFF2-40B4-BE49-F238E27FC236}">
                <a16:creationId xmlns:a16="http://schemas.microsoft.com/office/drawing/2014/main" id="{EF46D114-0673-8047-ACDB-AA97E9980D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9E966F-3A7C-8D40-A13C-43EDCB03B752}"/>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2662341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09CC3-DA74-2E4B-9333-2EC7DDE36F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37C38E-9404-D546-A722-304FBCF3D949}"/>
              </a:ext>
            </a:extLst>
          </p:cNvPr>
          <p:cNvSpPr>
            <a:spLocks noGrp="1"/>
          </p:cNvSpPr>
          <p:nvPr>
            <p:ph type="dt" sz="half" idx="10"/>
          </p:nvPr>
        </p:nvSpPr>
        <p:spPr/>
        <p:txBody>
          <a:bodyPr/>
          <a:lstStyle/>
          <a:p>
            <a:fld id="{273AA975-4CBF-2F40-B58D-3AF18E7641FB}" type="datetimeFigureOut">
              <a:rPr lang="en-US" smtClean="0"/>
              <a:t>1/7/20</a:t>
            </a:fld>
            <a:endParaRPr lang="en-US"/>
          </a:p>
        </p:txBody>
      </p:sp>
      <p:sp>
        <p:nvSpPr>
          <p:cNvPr id="4" name="Footer Placeholder 3">
            <a:extLst>
              <a:ext uri="{FF2B5EF4-FFF2-40B4-BE49-F238E27FC236}">
                <a16:creationId xmlns:a16="http://schemas.microsoft.com/office/drawing/2014/main" id="{3A16FD75-9DE5-374F-AE6D-7453CC87D1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BEBD7-E20A-1048-972D-707AC39F4CFC}"/>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1522312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0EA093-C246-964E-BEF0-BF4FD2983A75}"/>
              </a:ext>
            </a:extLst>
          </p:cNvPr>
          <p:cNvSpPr>
            <a:spLocks noGrp="1"/>
          </p:cNvSpPr>
          <p:nvPr>
            <p:ph type="dt" sz="half" idx="10"/>
          </p:nvPr>
        </p:nvSpPr>
        <p:spPr/>
        <p:txBody>
          <a:bodyPr/>
          <a:lstStyle/>
          <a:p>
            <a:fld id="{273AA975-4CBF-2F40-B58D-3AF18E7641FB}" type="datetimeFigureOut">
              <a:rPr lang="en-US" smtClean="0"/>
              <a:t>1/7/20</a:t>
            </a:fld>
            <a:endParaRPr lang="en-US"/>
          </a:p>
        </p:txBody>
      </p:sp>
      <p:sp>
        <p:nvSpPr>
          <p:cNvPr id="3" name="Footer Placeholder 2">
            <a:extLst>
              <a:ext uri="{FF2B5EF4-FFF2-40B4-BE49-F238E27FC236}">
                <a16:creationId xmlns:a16="http://schemas.microsoft.com/office/drawing/2014/main" id="{037ECC02-7D30-5545-94A5-39E2F5C88D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8D542F-7171-3C48-B1F4-967FED8C4280}"/>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2430002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18956-EC1A-6644-A96D-97E01DCB7A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1E7369-4BE7-D840-BB92-2CBD22F910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8F51F1-335C-7C4E-B582-B3F7C182EE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43364E-0147-A544-AA21-FCDB192F2662}"/>
              </a:ext>
            </a:extLst>
          </p:cNvPr>
          <p:cNvSpPr>
            <a:spLocks noGrp="1"/>
          </p:cNvSpPr>
          <p:nvPr>
            <p:ph type="dt" sz="half" idx="10"/>
          </p:nvPr>
        </p:nvSpPr>
        <p:spPr/>
        <p:txBody>
          <a:bodyPr/>
          <a:lstStyle/>
          <a:p>
            <a:fld id="{273AA975-4CBF-2F40-B58D-3AF18E7641FB}" type="datetimeFigureOut">
              <a:rPr lang="en-US" smtClean="0"/>
              <a:t>1/7/20</a:t>
            </a:fld>
            <a:endParaRPr lang="en-US"/>
          </a:p>
        </p:txBody>
      </p:sp>
      <p:sp>
        <p:nvSpPr>
          <p:cNvPr id="6" name="Footer Placeholder 5">
            <a:extLst>
              <a:ext uri="{FF2B5EF4-FFF2-40B4-BE49-F238E27FC236}">
                <a16:creationId xmlns:a16="http://schemas.microsoft.com/office/drawing/2014/main" id="{F5224B16-4F6E-6F40-930D-390BE4199C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21977D-FBE8-D64F-9467-5068611E8229}"/>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965088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76EF0-13FB-054D-9CFC-D24121BE9B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48F4D1-D196-0849-9593-4CA58559E0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D8457D-A36E-C847-877C-6913CC23F5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E2DD8D-5424-124A-B7BA-C986D2BF65C6}"/>
              </a:ext>
            </a:extLst>
          </p:cNvPr>
          <p:cNvSpPr>
            <a:spLocks noGrp="1"/>
          </p:cNvSpPr>
          <p:nvPr>
            <p:ph type="dt" sz="half" idx="10"/>
          </p:nvPr>
        </p:nvSpPr>
        <p:spPr/>
        <p:txBody>
          <a:bodyPr/>
          <a:lstStyle/>
          <a:p>
            <a:fld id="{273AA975-4CBF-2F40-B58D-3AF18E7641FB}" type="datetimeFigureOut">
              <a:rPr lang="en-US" smtClean="0"/>
              <a:t>1/7/20</a:t>
            </a:fld>
            <a:endParaRPr lang="en-US"/>
          </a:p>
        </p:txBody>
      </p:sp>
      <p:sp>
        <p:nvSpPr>
          <p:cNvPr id="6" name="Footer Placeholder 5">
            <a:extLst>
              <a:ext uri="{FF2B5EF4-FFF2-40B4-BE49-F238E27FC236}">
                <a16:creationId xmlns:a16="http://schemas.microsoft.com/office/drawing/2014/main" id="{F5044BEF-B352-2C42-8591-5ADB613C78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06C9A6-E00E-514F-8B67-DB380D8C8F5D}"/>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1861062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67ECC3-0034-B64F-9915-2577814BB9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80D56E-2D17-A742-8162-CE72BA37B4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51236C-A644-B245-8E84-6B828654B4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3AA975-4CBF-2F40-B58D-3AF18E7641FB}" type="datetimeFigureOut">
              <a:rPr lang="en-US" smtClean="0"/>
              <a:t>1/7/20</a:t>
            </a:fld>
            <a:endParaRPr lang="en-US"/>
          </a:p>
        </p:txBody>
      </p:sp>
      <p:sp>
        <p:nvSpPr>
          <p:cNvPr id="5" name="Footer Placeholder 4">
            <a:extLst>
              <a:ext uri="{FF2B5EF4-FFF2-40B4-BE49-F238E27FC236}">
                <a16:creationId xmlns:a16="http://schemas.microsoft.com/office/drawing/2014/main" id="{8B5F3D59-40AE-E74D-9737-9734F3D01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3C437-F9EA-F947-AE08-7647A97AA6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747C9F-64DA-9347-95E9-CB1D5D9196FB}" type="slidenum">
              <a:rPr lang="en-US" smtClean="0"/>
              <a:t>‹#›</a:t>
            </a:fld>
            <a:endParaRPr lang="en-US"/>
          </a:p>
        </p:txBody>
      </p:sp>
    </p:spTree>
    <p:extLst>
      <p:ext uri="{BB962C8B-B14F-4D97-AF65-F5344CB8AC3E}">
        <p14:creationId xmlns:p14="http://schemas.microsoft.com/office/powerpoint/2010/main" val="2346254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4" name="Picture 3" descr="A picture containing sky, outdoor, snow, nature&#10;&#10;Description automatically generated">
            <a:extLst>
              <a:ext uri="{FF2B5EF4-FFF2-40B4-BE49-F238E27FC236}">
                <a16:creationId xmlns:a16="http://schemas.microsoft.com/office/drawing/2014/main" id="{627A60F0-D187-9042-BD3A-9D87131A2A02}"/>
              </a:ext>
            </a:extLst>
          </p:cNvPr>
          <p:cNvPicPr>
            <a:picLocks noChangeAspect="1"/>
          </p:cNvPicPr>
          <p:nvPr/>
        </p:nvPicPr>
        <p:blipFill>
          <a:blip r:embed="rId2"/>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6C3C50D6-5C35-064C-8643-9C1CCDE1EC9F}"/>
              </a:ext>
            </a:extLst>
          </p:cNvPr>
          <p:cNvSpPr txBox="1"/>
          <p:nvPr/>
        </p:nvSpPr>
        <p:spPr>
          <a:xfrm>
            <a:off x="0" y="0"/>
            <a:ext cx="12192000" cy="4124206"/>
          </a:xfrm>
          <a:prstGeom prst="rect">
            <a:avLst/>
          </a:prstGeom>
          <a:noFill/>
        </p:spPr>
        <p:txBody>
          <a:bodyPr wrap="square" rtlCol="0">
            <a:spAutoFit/>
          </a:bodyPr>
          <a:lstStyle/>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7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r>
              <a:rPr lang="en-US" sz="7000" b="1" dirty="0">
                <a:solidFill>
                  <a:schemeClr val="bg1"/>
                </a:solidFill>
                <a:latin typeface="Century Gothic" panose="020B0502020202020204" pitchFamily="34" charset="0"/>
                <a:ea typeface="Apple Symbols" panose="02000000000000000000" pitchFamily="2" charset="-79"/>
                <a:cs typeface="Beirut" pitchFamily="2" charset="-78"/>
              </a:rPr>
              <a:t>Traffic Lights</a:t>
            </a: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800" b="1" dirty="0">
              <a:latin typeface="Century Gothic" panose="020B0502020202020204" pitchFamily="34" charset="0"/>
              <a:ea typeface="Apple Symbols" panose="02000000000000000000" pitchFamily="2" charset="-79"/>
              <a:cs typeface="Beirut" pitchFamily="2" charset="-78"/>
            </a:endParaRPr>
          </a:p>
          <a:p>
            <a:endParaRPr lang="en-US" dirty="0"/>
          </a:p>
        </p:txBody>
      </p:sp>
    </p:spTree>
    <p:extLst>
      <p:ext uri="{BB962C8B-B14F-4D97-AF65-F5344CB8AC3E}">
        <p14:creationId xmlns:p14="http://schemas.microsoft.com/office/powerpoint/2010/main" val="51821652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4" name="Picture 3" descr="A picture containing sky, outdoor, snow, nature&#10;&#10;Description automatically generated">
            <a:extLst>
              <a:ext uri="{FF2B5EF4-FFF2-40B4-BE49-F238E27FC236}">
                <a16:creationId xmlns:a16="http://schemas.microsoft.com/office/drawing/2014/main" id="{627A60F0-D187-9042-BD3A-9D87131A2A02}"/>
              </a:ext>
            </a:extLst>
          </p:cNvPr>
          <p:cNvPicPr>
            <a:picLocks noChangeAspect="1"/>
          </p:cNvPicPr>
          <p:nvPr/>
        </p:nvPicPr>
        <p:blipFill>
          <a:blip r:embed="rId2"/>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6C3C50D6-5C35-064C-8643-9C1CCDE1EC9F}"/>
              </a:ext>
            </a:extLst>
          </p:cNvPr>
          <p:cNvSpPr txBox="1"/>
          <p:nvPr/>
        </p:nvSpPr>
        <p:spPr>
          <a:xfrm>
            <a:off x="0" y="0"/>
            <a:ext cx="12192000" cy="8340745"/>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r>
              <a:rPr lang="en-US" sz="7000" b="1" dirty="0">
                <a:solidFill>
                  <a:schemeClr val="bg1"/>
                </a:solidFill>
                <a:latin typeface="Century Gothic" panose="020B0502020202020204" pitchFamily="34" charset="0"/>
                <a:ea typeface="Apple Symbols" panose="02000000000000000000" pitchFamily="2" charset="-79"/>
                <a:cs typeface="Beirut" pitchFamily="2" charset="-78"/>
              </a:rPr>
              <a:t>Exodus 14:1-15</a:t>
            </a:r>
          </a:p>
          <a:p>
            <a:pPr algn="ctr"/>
            <a:r>
              <a:rPr lang="en-US" sz="5000" b="1" baseline="30000" dirty="0">
                <a:solidFill>
                  <a:schemeClr val="bg1"/>
                </a:solidFill>
                <a:latin typeface="Century Gothic" panose="020B0502020202020204" pitchFamily="34" charset="0"/>
              </a:rPr>
              <a:t>4 </a:t>
            </a:r>
            <a:r>
              <a:rPr lang="en-US" sz="5000" b="1" dirty="0">
                <a:solidFill>
                  <a:schemeClr val="bg1"/>
                </a:solidFill>
                <a:latin typeface="Century Gothic" panose="020B0502020202020204" pitchFamily="34" charset="0"/>
              </a:rPr>
              <a:t>And I will harden Pharaoh’s heart, and he will pursue them. But I will gain glory for myself through Pharaoh and all his army, and the Egyptians will know that I am the </a:t>
            </a:r>
            <a:r>
              <a:rPr lang="en-US" sz="5000" b="1" cap="small" dirty="0">
                <a:solidFill>
                  <a:schemeClr val="bg1"/>
                </a:solidFill>
                <a:latin typeface="Century Gothic" panose="020B0502020202020204" pitchFamily="34" charset="0"/>
              </a:rPr>
              <a:t>Lord</a:t>
            </a:r>
            <a:r>
              <a:rPr lang="en-US" sz="5000" b="1" dirty="0">
                <a:solidFill>
                  <a:schemeClr val="bg1"/>
                </a:solidFill>
                <a:latin typeface="Century Gothic" panose="020B0502020202020204" pitchFamily="34" charset="0"/>
              </a:rPr>
              <a:t>.” So the Israelites did this.</a:t>
            </a:r>
          </a:p>
          <a:p>
            <a:pPr algn="ctr"/>
            <a:endParaRPr lang="en-US" sz="5000" b="1" dirty="0">
              <a:solidFill>
                <a:schemeClr val="bg1"/>
              </a:solidFill>
              <a:latin typeface="Century Gothic" panose="020B0502020202020204" pitchFamily="34" charset="0"/>
            </a:endParaRPr>
          </a:p>
          <a:p>
            <a:pPr algn="ctr"/>
            <a:r>
              <a:rPr lang="en-US" sz="5000" b="1" dirty="0">
                <a:solidFill>
                  <a:schemeClr val="bg1"/>
                </a:solidFill>
                <a:latin typeface="Century Gothic" panose="020B0502020202020204" pitchFamily="34" charset="0"/>
              </a:rPr>
              <a:t> </a:t>
            </a: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800" b="1" dirty="0">
              <a:latin typeface="Century Gothic" panose="020B0502020202020204" pitchFamily="34" charset="0"/>
              <a:ea typeface="Apple Symbols" panose="02000000000000000000" pitchFamily="2" charset="-79"/>
              <a:cs typeface="Beirut" pitchFamily="2" charset="-78"/>
            </a:endParaRPr>
          </a:p>
          <a:p>
            <a:endParaRPr lang="en-US" dirty="0"/>
          </a:p>
        </p:txBody>
      </p:sp>
    </p:spTree>
    <p:extLst>
      <p:ext uri="{BB962C8B-B14F-4D97-AF65-F5344CB8AC3E}">
        <p14:creationId xmlns:p14="http://schemas.microsoft.com/office/powerpoint/2010/main" val="181002240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4" name="Picture 3" descr="A picture containing sky, outdoor, snow, nature&#10;&#10;Description automatically generated">
            <a:extLst>
              <a:ext uri="{FF2B5EF4-FFF2-40B4-BE49-F238E27FC236}">
                <a16:creationId xmlns:a16="http://schemas.microsoft.com/office/drawing/2014/main" id="{627A60F0-D187-9042-BD3A-9D87131A2A02}"/>
              </a:ext>
            </a:extLst>
          </p:cNvPr>
          <p:cNvPicPr>
            <a:picLocks noChangeAspect="1"/>
          </p:cNvPicPr>
          <p:nvPr/>
        </p:nvPicPr>
        <p:blipFill>
          <a:blip r:embed="rId2"/>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6C3C50D6-5C35-064C-8643-9C1CCDE1EC9F}"/>
              </a:ext>
            </a:extLst>
          </p:cNvPr>
          <p:cNvSpPr txBox="1"/>
          <p:nvPr/>
        </p:nvSpPr>
        <p:spPr>
          <a:xfrm>
            <a:off x="0" y="0"/>
            <a:ext cx="12192000" cy="7571303"/>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r>
              <a:rPr lang="en-US" sz="7000" b="1" dirty="0">
                <a:solidFill>
                  <a:schemeClr val="bg1"/>
                </a:solidFill>
                <a:latin typeface="Century Gothic" panose="020B0502020202020204" pitchFamily="34" charset="0"/>
                <a:ea typeface="Apple Symbols" panose="02000000000000000000" pitchFamily="2" charset="-79"/>
                <a:cs typeface="Beirut" pitchFamily="2" charset="-78"/>
              </a:rPr>
              <a:t>Exodus 14:1-15</a:t>
            </a:r>
          </a:p>
          <a:p>
            <a:pPr algn="ctr"/>
            <a:r>
              <a:rPr lang="en-US" sz="5000" b="1" baseline="30000" dirty="0">
                <a:solidFill>
                  <a:schemeClr val="bg1"/>
                </a:solidFill>
                <a:latin typeface="Century Gothic" panose="020B0502020202020204" pitchFamily="34" charset="0"/>
              </a:rPr>
              <a:t>5 </a:t>
            </a:r>
            <a:r>
              <a:rPr lang="en-US" sz="5000" b="1" dirty="0">
                <a:solidFill>
                  <a:schemeClr val="bg1"/>
                </a:solidFill>
                <a:latin typeface="Century Gothic" panose="020B0502020202020204" pitchFamily="34" charset="0"/>
              </a:rPr>
              <a:t>When the king of Egypt was told that the people had fled, Pharaoh and his officials changed their minds about them and said, “What have we done? We have let the Israelites go and have lost their services!” </a:t>
            </a:r>
          </a:p>
          <a:p>
            <a:pPr algn="ctr"/>
            <a:r>
              <a:rPr lang="en-US" sz="5000" b="1" dirty="0">
                <a:solidFill>
                  <a:schemeClr val="bg1"/>
                </a:solidFill>
                <a:latin typeface="Century Gothic" panose="020B0502020202020204" pitchFamily="34" charset="0"/>
              </a:rPr>
              <a:t> </a:t>
            </a: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800" b="1" dirty="0">
              <a:latin typeface="Century Gothic" panose="020B0502020202020204" pitchFamily="34" charset="0"/>
              <a:ea typeface="Apple Symbols" panose="02000000000000000000" pitchFamily="2" charset="-79"/>
              <a:cs typeface="Beirut" pitchFamily="2" charset="-78"/>
            </a:endParaRPr>
          </a:p>
          <a:p>
            <a:endParaRPr lang="en-US" dirty="0"/>
          </a:p>
        </p:txBody>
      </p:sp>
    </p:spTree>
    <p:extLst>
      <p:ext uri="{BB962C8B-B14F-4D97-AF65-F5344CB8AC3E}">
        <p14:creationId xmlns:p14="http://schemas.microsoft.com/office/powerpoint/2010/main" val="117625303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4" name="Picture 3" descr="A picture containing sky, outdoor, snow, nature&#10;&#10;Description automatically generated">
            <a:extLst>
              <a:ext uri="{FF2B5EF4-FFF2-40B4-BE49-F238E27FC236}">
                <a16:creationId xmlns:a16="http://schemas.microsoft.com/office/drawing/2014/main" id="{627A60F0-D187-9042-BD3A-9D87131A2A02}"/>
              </a:ext>
            </a:extLst>
          </p:cNvPr>
          <p:cNvPicPr>
            <a:picLocks noChangeAspect="1"/>
          </p:cNvPicPr>
          <p:nvPr/>
        </p:nvPicPr>
        <p:blipFill>
          <a:blip r:embed="rId2"/>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6C3C50D6-5C35-064C-8643-9C1CCDE1EC9F}"/>
              </a:ext>
            </a:extLst>
          </p:cNvPr>
          <p:cNvSpPr txBox="1"/>
          <p:nvPr/>
        </p:nvSpPr>
        <p:spPr>
          <a:xfrm>
            <a:off x="0" y="0"/>
            <a:ext cx="12192000" cy="6032421"/>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r>
              <a:rPr lang="en-US" sz="7000" b="1" dirty="0">
                <a:solidFill>
                  <a:schemeClr val="bg1"/>
                </a:solidFill>
                <a:latin typeface="Century Gothic" panose="020B0502020202020204" pitchFamily="34" charset="0"/>
                <a:ea typeface="Apple Symbols" panose="02000000000000000000" pitchFamily="2" charset="-79"/>
                <a:cs typeface="Beirut" pitchFamily="2" charset="-78"/>
              </a:rPr>
              <a:t>Exodus 14:1-15</a:t>
            </a:r>
          </a:p>
          <a:p>
            <a:pPr algn="ctr"/>
            <a:r>
              <a:rPr lang="en-US" sz="5000" b="1" baseline="30000" dirty="0">
                <a:solidFill>
                  <a:schemeClr val="bg1"/>
                </a:solidFill>
                <a:latin typeface="Century Gothic" panose="020B0502020202020204" pitchFamily="34" charset="0"/>
              </a:rPr>
              <a:t>6 </a:t>
            </a:r>
            <a:r>
              <a:rPr lang="en-US" sz="5000" b="1" dirty="0">
                <a:solidFill>
                  <a:schemeClr val="bg1"/>
                </a:solidFill>
                <a:latin typeface="Century Gothic" panose="020B0502020202020204" pitchFamily="34" charset="0"/>
              </a:rPr>
              <a:t>So he had his chariot made ready and took his army with him. </a:t>
            </a:r>
            <a:r>
              <a:rPr lang="en-US" sz="5000" b="1" baseline="30000" dirty="0">
                <a:solidFill>
                  <a:schemeClr val="bg1"/>
                </a:solidFill>
                <a:latin typeface="Century Gothic" panose="020B0502020202020204" pitchFamily="34" charset="0"/>
              </a:rPr>
              <a:t>7 </a:t>
            </a:r>
            <a:r>
              <a:rPr lang="en-US" sz="5000" b="1" dirty="0">
                <a:solidFill>
                  <a:schemeClr val="bg1"/>
                </a:solidFill>
                <a:latin typeface="Century Gothic" panose="020B0502020202020204" pitchFamily="34" charset="0"/>
              </a:rPr>
              <a:t>He took six hundred of the best chariots, along with all the other chariots of Egypt, with officers over all of them.  </a:t>
            </a: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800" b="1" dirty="0">
              <a:latin typeface="Century Gothic" panose="020B0502020202020204" pitchFamily="34" charset="0"/>
              <a:ea typeface="Apple Symbols" panose="02000000000000000000" pitchFamily="2" charset="-79"/>
              <a:cs typeface="Beirut" pitchFamily="2" charset="-78"/>
            </a:endParaRPr>
          </a:p>
          <a:p>
            <a:endParaRPr lang="en-US" dirty="0"/>
          </a:p>
        </p:txBody>
      </p:sp>
    </p:spTree>
    <p:extLst>
      <p:ext uri="{BB962C8B-B14F-4D97-AF65-F5344CB8AC3E}">
        <p14:creationId xmlns:p14="http://schemas.microsoft.com/office/powerpoint/2010/main" val="231203968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4" name="Picture 3" descr="A picture containing sky, outdoor, snow, nature&#10;&#10;Description automatically generated">
            <a:extLst>
              <a:ext uri="{FF2B5EF4-FFF2-40B4-BE49-F238E27FC236}">
                <a16:creationId xmlns:a16="http://schemas.microsoft.com/office/drawing/2014/main" id="{627A60F0-D187-9042-BD3A-9D87131A2A02}"/>
              </a:ext>
            </a:extLst>
          </p:cNvPr>
          <p:cNvPicPr>
            <a:picLocks noChangeAspect="1"/>
          </p:cNvPicPr>
          <p:nvPr/>
        </p:nvPicPr>
        <p:blipFill>
          <a:blip r:embed="rId2"/>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6C3C50D6-5C35-064C-8643-9C1CCDE1EC9F}"/>
              </a:ext>
            </a:extLst>
          </p:cNvPr>
          <p:cNvSpPr txBox="1"/>
          <p:nvPr/>
        </p:nvSpPr>
        <p:spPr>
          <a:xfrm>
            <a:off x="0" y="0"/>
            <a:ext cx="12192000" cy="5262979"/>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r>
              <a:rPr lang="en-US" sz="7000" b="1" dirty="0">
                <a:solidFill>
                  <a:schemeClr val="bg1"/>
                </a:solidFill>
                <a:latin typeface="Century Gothic" panose="020B0502020202020204" pitchFamily="34" charset="0"/>
                <a:ea typeface="Apple Symbols" panose="02000000000000000000" pitchFamily="2" charset="-79"/>
                <a:cs typeface="Beirut" pitchFamily="2" charset="-78"/>
              </a:rPr>
              <a:t>Exodus 14:1-15</a:t>
            </a:r>
          </a:p>
          <a:p>
            <a:pPr algn="ctr"/>
            <a:r>
              <a:rPr lang="en-US" sz="5000" b="1" baseline="30000" dirty="0">
                <a:solidFill>
                  <a:schemeClr val="bg1"/>
                </a:solidFill>
                <a:latin typeface="Century Gothic" panose="020B0502020202020204" pitchFamily="34" charset="0"/>
              </a:rPr>
              <a:t>8 </a:t>
            </a:r>
            <a:r>
              <a:rPr lang="en-US" sz="5000" b="1" dirty="0">
                <a:solidFill>
                  <a:schemeClr val="bg1"/>
                </a:solidFill>
                <a:latin typeface="Century Gothic" panose="020B0502020202020204" pitchFamily="34" charset="0"/>
              </a:rPr>
              <a:t>The </a:t>
            </a:r>
            <a:r>
              <a:rPr lang="en-US" sz="5000" b="1" cap="small" dirty="0">
                <a:solidFill>
                  <a:schemeClr val="bg1"/>
                </a:solidFill>
                <a:latin typeface="Century Gothic" panose="020B0502020202020204" pitchFamily="34" charset="0"/>
              </a:rPr>
              <a:t>Lord</a:t>
            </a:r>
            <a:r>
              <a:rPr lang="en-US" sz="5000" b="1" dirty="0">
                <a:solidFill>
                  <a:schemeClr val="bg1"/>
                </a:solidFill>
                <a:latin typeface="Century Gothic" panose="020B0502020202020204" pitchFamily="34" charset="0"/>
              </a:rPr>
              <a:t> hardened the heart of Pharaoh king of Egypt, so that he pursued the Israelites, who were marching out boldly.  </a:t>
            </a: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800" b="1" dirty="0">
              <a:latin typeface="Century Gothic" panose="020B0502020202020204" pitchFamily="34" charset="0"/>
              <a:ea typeface="Apple Symbols" panose="02000000000000000000" pitchFamily="2" charset="-79"/>
              <a:cs typeface="Beirut" pitchFamily="2" charset="-78"/>
            </a:endParaRPr>
          </a:p>
          <a:p>
            <a:endParaRPr lang="en-US" dirty="0"/>
          </a:p>
        </p:txBody>
      </p:sp>
    </p:spTree>
    <p:extLst>
      <p:ext uri="{BB962C8B-B14F-4D97-AF65-F5344CB8AC3E}">
        <p14:creationId xmlns:p14="http://schemas.microsoft.com/office/powerpoint/2010/main" val="328562988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4" name="Picture 3" descr="A picture containing sky, outdoor, snow, nature&#10;&#10;Description automatically generated">
            <a:extLst>
              <a:ext uri="{FF2B5EF4-FFF2-40B4-BE49-F238E27FC236}">
                <a16:creationId xmlns:a16="http://schemas.microsoft.com/office/drawing/2014/main" id="{627A60F0-D187-9042-BD3A-9D87131A2A02}"/>
              </a:ext>
            </a:extLst>
          </p:cNvPr>
          <p:cNvPicPr>
            <a:picLocks noChangeAspect="1"/>
          </p:cNvPicPr>
          <p:nvPr/>
        </p:nvPicPr>
        <p:blipFill>
          <a:blip r:embed="rId2"/>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6C3C50D6-5C35-064C-8643-9C1CCDE1EC9F}"/>
              </a:ext>
            </a:extLst>
          </p:cNvPr>
          <p:cNvSpPr txBox="1"/>
          <p:nvPr/>
        </p:nvSpPr>
        <p:spPr>
          <a:xfrm>
            <a:off x="0" y="0"/>
            <a:ext cx="12192000" cy="7571303"/>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r>
              <a:rPr lang="en-US" sz="7000" b="1" dirty="0">
                <a:solidFill>
                  <a:schemeClr val="bg1"/>
                </a:solidFill>
                <a:latin typeface="Century Gothic" panose="020B0502020202020204" pitchFamily="34" charset="0"/>
                <a:ea typeface="Apple Symbols" panose="02000000000000000000" pitchFamily="2" charset="-79"/>
                <a:cs typeface="Beirut" pitchFamily="2" charset="-78"/>
              </a:rPr>
              <a:t>Exodus 14:1-15</a:t>
            </a:r>
          </a:p>
          <a:p>
            <a:pPr algn="ctr"/>
            <a:r>
              <a:rPr lang="en-US" sz="5000" b="1" baseline="30000" dirty="0">
                <a:solidFill>
                  <a:schemeClr val="bg1"/>
                </a:solidFill>
                <a:latin typeface="Century Gothic" panose="020B0502020202020204" pitchFamily="34" charset="0"/>
              </a:rPr>
              <a:t>9 </a:t>
            </a:r>
            <a:r>
              <a:rPr lang="en-US" sz="5000" b="1" dirty="0">
                <a:solidFill>
                  <a:schemeClr val="bg1"/>
                </a:solidFill>
                <a:latin typeface="Century Gothic" panose="020B0502020202020204" pitchFamily="34" charset="0"/>
              </a:rPr>
              <a:t>The Egyptians—all Pharaoh’s horses and chariots, horsemen and troops—pursued the Israelites and overtook them as they camped by the sea near Pi </a:t>
            </a:r>
            <a:r>
              <a:rPr lang="en-US" sz="5000" b="1" dirty="0" err="1">
                <a:solidFill>
                  <a:schemeClr val="bg1"/>
                </a:solidFill>
                <a:latin typeface="Century Gothic" panose="020B0502020202020204" pitchFamily="34" charset="0"/>
              </a:rPr>
              <a:t>Hahiroth</a:t>
            </a:r>
            <a:r>
              <a:rPr lang="en-US" sz="5000" b="1" dirty="0">
                <a:solidFill>
                  <a:schemeClr val="bg1"/>
                </a:solidFill>
                <a:latin typeface="Century Gothic" panose="020B0502020202020204" pitchFamily="34" charset="0"/>
              </a:rPr>
              <a:t>, opposite Baal </a:t>
            </a:r>
            <a:r>
              <a:rPr lang="en-US" sz="5000" b="1" dirty="0" err="1">
                <a:solidFill>
                  <a:schemeClr val="bg1"/>
                </a:solidFill>
                <a:latin typeface="Century Gothic" panose="020B0502020202020204" pitchFamily="34" charset="0"/>
              </a:rPr>
              <a:t>Zephon</a:t>
            </a:r>
            <a:r>
              <a:rPr lang="en-US" sz="5000" b="1" dirty="0">
                <a:solidFill>
                  <a:schemeClr val="bg1"/>
                </a:solidFill>
                <a:latin typeface="Century Gothic" panose="020B0502020202020204" pitchFamily="34" charset="0"/>
              </a:rPr>
              <a:t>.</a:t>
            </a:r>
          </a:p>
          <a:p>
            <a:pPr algn="ctr"/>
            <a:r>
              <a:rPr lang="en-US" sz="5000" b="1" dirty="0">
                <a:solidFill>
                  <a:schemeClr val="bg1"/>
                </a:solidFill>
                <a:latin typeface="Century Gothic" panose="020B0502020202020204" pitchFamily="34" charset="0"/>
              </a:rPr>
              <a:t>   </a:t>
            </a: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800" b="1" dirty="0">
              <a:latin typeface="Century Gothic" panose="020B0502020202020204" pitchFamily="34" charset="0"/>
              <a:ea typeface="Apple Symbols" panose="02000000000000000000" pitchFamily="2" charset="-79"/>
              <a:cs typeface="Beirut" pitchFamily="2" charset="-78"/>
            </a:endParaRPr>
          </a:p>
          <a:p>
            <a:endParaRPr lang="en-US" dirty="0"/>
          </a:p>
        </p:txBody>
      </p:sp>
    </p:spTree>
    <p:extLst>
      <p:ext uri="{BB962C8B-B14F-4D97-AF65-F5344CB8AC3E}">
        <p14:creationId xmlns:p14="http://schemas.microsoft.com/office/powerpoint/2010/main" val="386822457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4" name="Picture 3" descr="A picture containing sky, outdoor, snow, nature&#10;&#10;Description automatically generated">
            <a:extLst>
              <a:ext uri="{FF2B5EF4-FFF2-40B4-BE49-F238E27FC236}">
                <a16:creationId xmlns:a16="http://schemas.microsoft.com/office/drawing/2014/main" id="{627A60F0-D187-9042-BD3A-9D87131A2A02}"/>
              </a:ext>
            </a:extLst>
          </p:cNvPr>
          <p:cNvPicPr>
            <a:picLocks noChangeAspect="1"/>
          </p:cNvPicPr>
          <p:nvPr/>
        </p:nvPicPr>
        <p:blipFill>
          <a:blip r:embed="rId2"/>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6C3C50D6-5C35-064C-8643-9C1CCDE1EC9F}"/>
              </a:ext>
            </a:extLst>
          </p:cNvPr>
          <p:cNvSpPr txBox="1"/>
          <p:nvPr/>
        </p:nvSpPr>
        <p:spPr>
          <a:xfrm>
            <a:off x="0" y="0"/>
            <a:ext cx="12192000" cy="6801862"/>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r>
              <a:rPr lang="en-US" sz="7000" b="1" dirty="0">
                <a:solidFill>
                  <a:schemeClr val="bg1"/>
                </a:solidFill>
                <a:latin typeface="Century Gothic" panose="020B0502020202020204" pitchFamily="34" charset="0"/>
                <a:ea typeface="Apple Symbols" panose="02000000000000000000" pitchFamily="2" charset="-79"/>
                <a:cs typeface="Beirut" pitchFamily="2" charset="-78"/>
              </a:rPr>
              <a:t>Exodus 14:1-15</a:t>
            </a:r>
          </a:p>
          <a:p>
            <a:pPr algn="ctr"/>
            <a:r>
              <a:rPr lang="en-US" sz="5000" b="1" baseline="30000" dirty="0">
                <a:solidFill>
                  <a:schemeClr val="bg1"/>
                </a:solidFill>
                <a:latin typeface="Century Gothic" panose="020B0502020202020204" pitchFamily="34" charset="0"/>
              </a:rPr>
              <a:t>10 </a:t>
            </a:r>
            <a:r>
              <a:rPr lang="en-US" sz="5000" b="1" dirty="0">
                <a:solidFill>
                  <a:schemeClr val="bg1"/>
                </a:solidFill>
                <a:latin typeface="Century Gothic" panose="020B0502020202020204" pitchFamily="34" charset="0"/>
              </a:rPr>
              <a:t>As Pharaoh approached, the Israelites looked up, and there were the Egyptians, marching after them. They were terrified and cried out to the </a:t>
            </a:r>
            <a:r>
              <a:rPr lang="en-US" sz="5000" b="1" cap="small" dirty="0">
                <a:solidFill>
                  <a:schemeClr val="bg1"/>
                </a:solidFill>
                <a:latin typeface="Century Gothic" panose="020B0502020202020204" pitchFamily="34" charset="0"/>
              </a:rPr>
              <a:t>Lord</a:t>
            </a:r>
            <a:r>
              <a:rPr lang="en-US" sz="5000" b="1" dirty="0">
                <a:solidFill>
                  <a:schemeClr val="bg1"/>
                </a:solidFill>
                <a:latin typeface="Century Gothic" panose="020B0502020202020204" pitchFamily="34" charset="0"/>
              </a:rPr>
              <a:t>. </a:t>
            </a:r>
          </a:p>
          <a:p>
            <a:pPr algn="ctr"/>
            <a:r>
              <a:rPr lang="en-US" sz="5000" b="1" dirty="0">
                <a:solidFill>
                  <a:schemeClr val="bg1"/>
                </a:solidFill>
                <a:latin typeface="Century Gothic" panose="020B0502020202020204" pitchFamily="34" charset="0"/>
              </a:rPr>
              <a:t>   </a:t>
            </a: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800" b="1" dirty="0">
              <a:latin typeface="Century Gothic" panose="020B0502020202020204" pitchFamily="34" charset="0"/>
              <a:ea typeface="Apple Symbols" panose="02000000000000000000" pitchFamily="2" charset="-79"/>
              <a:cs typeface="Beirut" pitchFamily="2" charset="-78"/>
            </a:endParaRPr>
          </a:p>
          <a:p>
            <a:endParaRPr lang="en-US" dirty="0"/>
          </a:p>
        </p:txBody>
      </p:sp>
    </p:spTree>
    <p:extLst>
      <p:ext uri="{BB962C8B-B14F-4D97-AF65-F5344CB8AC3E}">
        <p14:creationId xmlns:p14="http://schemas.microsoft.com/office/powerpoint/2010/main" val="127052578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4" name="Picture 3" descr="A picture containing sky, outdoor, snow, nature&#10;&#10;Description automatically generated">
            <a:extLst>
              <a:ext uri="{FF2B5EF4-FFF2-40B4-BE49-F238E27FC236}">
                <a16:creationId xmlns:a16="http://schemas.microsoft.com/office/drawing/2014/main" id="{627A60F0-D187-9042-BD3A-9D87131A2A02}"/>
              </a:ext>
            </a:extLst>
          </p:cNvPr>
          <p:cNvPicPr>
            <a:picLocks noChangeAspect="1"/>
          </p:cNvPicPr>
          <p:nvPr/>
        </p:nvPicPr>
        <p:blipFill>
          <a:blip r:embed="rId2"/>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6C3C50D6-5C35-064C-8643-9C1CCDE1EC9F}"/>
              </a:ext>
            </a:extLst>
          </p:cNvPr>
          <p:cNvSpPr txBox="1"/>
          <p:nvPr/>
        </p:nvSpPr>
        <p:spPr>
          <a:xfrm>
            <a:off x="0" y="0"/>
            <a:ext cx="12192000" cy="6032421"/>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r>
              <a:rPr lang="en-US" sz="7000" b="1" dirty="0">
                <a:solidFill>
                  <a:schemeClr val="bg1"/>
                </a:solidFill>
                <a:latin typeface="Century Gothic" panose="020B0502020202020204" pitchFamily="34" charset="0"/>
                <a:ea typeface="Apple Symbols" panose="02000000000000000000" pitchFamily="2" charset="-79"/>
                <a:cs typeface="Beirut" pitchFamily="2" charset="-78"/>
              </a:rPr>
              <a:t>Exodus 14:1-15</a:t>
            </a:r>
          </a:p>
          <a:p>
            <a:pPr algn="ctr"/>
            <a:r>
              <a:rPr lang="en-US" sz="5000" b="1" baseline="30000" dirty="0">
                <a:solidFill>
                  <a:schemeClr val="bg1"/>
                </a:solidFill>
                <a:latin typeface="Century Gothic" panose="020B0502020202020204" pitchFamily="34" charset="0"/>
              </a:rPr>
              <a:t>11 </a:t>
            </a:r>
            <a:r>
              <a:rPr lang="en-US" sz="5000" b="1" dirty="0">
                <a:solidFill>
                  <a:schemeClr val="bg1"/>
                </a:solidFill>
                <a:latin typeface="Century Gothic" panose="020B0502020202020204" pitchFamily="34" charset="0"/>
              </a:rPr>
              <a:t>They said to Moses, “Was it because there were no graves in Egypt that you brought us to the desert to die? What have you done to us by bringing us out of Egypt?    </a:t>
            </a: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800" b="1" dirty="0">
              <a:latin typeface="Century Gothic" panose="020B0502020202020204" pitchFamily="34" charset="0"/>
              <a:ea typeface="Apple Symbols" panose="02000000000000000000" pitchFamily="2" charset="-79"/>
              <a:cs typeface="Beirut" pitchFamily="2" charset="-78"/>
            </a:endParaRPr>
          </a:p>
          <a:p>
            <a:endParaRPr lang="en-US" dirty="0"/>
          </a:p>
        </p:txBody>
      </p:sp>
    </p:spTree>
    <p:extLst>
      <p:ext uri="{BB962C8B-B14F-4D97-AF65-F5344CB8AC3E}">
        <p14:creationId xmlns:p14="http://schemas.microsoft.com/office/powerpoint/2010/main" val="862602427"/>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4" name="Picture 3" descr="A picture containing sky, outdoor, snow, nature&#10;&#10;Description automatically generated">
            <a:extLst>
              <a:ext uri="{FF2B5EF4-FFF2-40B4-BE49-F238E27FC236}">
                <a16:creationId xmlns:a16="http://schemas.microsoft.com/office/drawing/2014/main" id="{627A60F0-D187-9042-BD3A-9D87131A2A02}"/>
              </a:ext>
            </a:extLst>
          </p:cNvPr>
          <p:cNvPicPr>
            <a:picLocks noChangeAspect="1"/>
          </p:cNvPicPr>
          <p:nvPr/>
        </p:nvPicPr>
        <p:blipFill>
          <a:blip r:embed="rId2"/>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6C3C50D6-5C35-064C-8643-9C1CCDE1EC9F}"/>
              </a:ext>
            </a:extLst>
          </p:cNvPr>
          <p:cNvSpPr txBox="1"/>
          <p:nvPr/>
        </p:nvSpPr>
        <p:spPr>
          <a:xfrm>
            <a:off x="0" y="0"/>
            <a:ext cx="12192000" cy="6801862"/>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r>
              <a:rPr lang="en-US" sz="7000" b="1" dirty="0">
                <a:solidFill>
                  <a:schemeClr val="bg1"/>
                </a:solidFill>
                <a:latin typeface="Century Gothic" panose="020B0502020202020204" pitchFamily="34" charset="0"/>
                <a:ea typeface="Apple Symbols" panose="02000000000000000000" pitchFamily="2" charset="-79"/>
                <a:cs typeface="Beirut" pitchFamily="2" charset="-78"/>
              </a:rPr>
              <a:t>Exodus 14:1-15</a:t>
            </a:r>
          </a:p>
          <a:p>
            <a:pPr algn="ctr"/>
            <a:r>
              <a:rPr lang="en-US" sz="5000" b="1" baseline="30000" dirty="0">
                <a:solidFill>
                  <a:schemeClr val="bg1"/>
                </a:solidFill>
                <a:latin typeface="Century Gothic" panose="020B0502020202020204" pitchFamily="34" charset="0"/>
              </a:rPr>
              <a:t>12 </a:t>
            </a:r>
            <a:r>
              <a:rPr lang="en-US" sz="5000" b="1" dirty="0">
                <a:solidFill>
                  <a:schemeClr val="bg1"/>
                </a:solidFill>
                <a:latin typeface="Century Gothic" panose="020B0502020202020204" pitchFamily="34" charset="0"/>
              </a:rPr>
              <a:t>Didn’t we say to you in Egypt, ‘Leave us alone; let us serve the Egyptians’? It would have been better for us to serve the Egyptians than to die in the desert!”</a:t>
            </a:r>
          </a:p>
          <a:p>
            <a:pPr algn="ctr"/>
            <a:r>
              <a:rPr lang="en-US" sz="5000" b="1" dirty="0">
                <a:solidFill>
                  <a:schemeClr val="bg1"/>
                </a:solidFill>
                <a:latin typeface="Century Gothic" panose="020B0502020202020204" pitchFamily="34" charset="0"/>
              </a:rPr>
              <a:t>   </a:t>
            </a: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800" b="1" dirty="0">
              <a:latin typeface="Century Gothic" panose="020B0502020202020204" pitchFamily="34" charset="0"/>
              <a:ea typeface="Apple Symbols" panose="02000000000000000000" pitchFamily="2" charset="-79"/>
              <a:cs typeface="Beirut" pitchFamily="2" charset="-78"/>
            </a:endParaRPr>
          </a:p>
          <a:p>
            <a:endParaRPr lang="en-US" dirty="0"/>
          </a:p>
        </p:txBody>
      </p:sp>
    </p:spTree>
    <p:extLst>
      <p:ext uri="{BB962C8B-B14F-4D97-AF65-F5344CB8AC3E}">
        <p14:creationId xmlns:p14="http://schemas.microsoft.com/office/powerpoint/2010/main" val="719656094"/>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4" name="Picture 3" descr="A picture containing sky, outdoor, snow, nature&#10;&#10;Description automatically generated">
            <a:extLst>
              <a:ext uri="{FF2B5EF4-FFF2-40B4-BE49-F238E27FC236}">
                <a16:creationId xmlns:a16="http://schemas.microsoft.com/office/drawing/2014/main" id="{627A60F0-D187-9042-BD3A-9D87131A2A02}"/>
              </a:ext>
            </a:extLst>
          </p:cNvPr>
          <p:cNvPicPr>
            <a:picLocks noChangeAspect="1"/>
          </p:cNvPicPr>
          <p:nvPr/>
        </p:nvPicPr>
        <p:blipFill>
          <a:blip r:embed="rId2"/>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6C3C50D6-5C35-064C-8643-9C1CCDE1EC9F}"/>
              </a:ext>
            </a:extLst>
          </p:cNvPr>
          <p:cNvSpPr txBox="1"/>
          <p:nvPr/>
        </p:nvSpPr>
        <p:spPr>
          <a:xfrm>
            <a:off x="0" y="0"/>
            <a:ext cx="12192000" cy="6032421"/>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r>
              <a:rPr lang="en-US" sz="7000" b="1" dirty="0">
                <a:solidFill>
                  <a:schemeClr val="bg1"/>
                </a:solidFill>
                <a:latin typeface="Century Gothic" panose="020B0502020202020204" pitchFamily="34" charset="0"/>
                <a:ea typeface="Apple Symbols" panose="02000000000000000000" pitchFamily="2" charset="-79"/>
                <a:cs typeface="Beirut" pitchFamily="2" charset="-78"/>
              </a:rPr>
              <a:t>Exodus 14:1-15</a:t>
            </a:r>
          </a:p>
          <a:p>
            <a:pPr algn="ctr"/>
            <a:r>
              <a:rPr lang="en-US" sz="5000" b="1" baseline="30000" dirty="0">
                <a:solidFill>
                  <a:schemeClr val="bg1"/>
                </a:solidFill>
                <a:latin typeface="Century Gothic" panose="020B0502020202020204" pitchFamily="34" charset="0"/>
              </a:rPr>
              <a:t>13 </a:t>
            </a:r>
            <a:r>
              <a:rPr lang="en-US" sz="5000" b="1" dirty="0">
                <a:solidFill>
                  <a:schemeClr val="bg1"/>
                </a:solidFill>
                <a:latin typeface="Century Gothic" panose="020B0502020202020204" pitchFamily="34" charset="0"/>
              </a:rPr>
              <a:t>Moses answered the people, “Do not be afraid. Stand firm and you will see the deliverance the </a:t>
            </a:r>
            <a:r>
              <a:rPr lang="en-US" sz="5000" b="1" cap="small" dirty="0">
                <a:solidFill>
                  <a:schemeClr val="bg1"/>
                </a:solidFill>
                <a:latin typeface="Century Gothic" panose="020B0502020202020204" pitchFamily="34" charset="0"/>
              </a:rPr>
              <a:t>Lord</a:t>
            </a:r>
            <a:r>
              <a:rPr lang="en-US" sz="5000" b="1" dirty="0">
                <a:solidFill>
                  <a:schemeClr val="bg1"/>
                </a:solidFill>
                <a:latin typeface="Century Gothic" panose="020B0502020202020204" pitchFamily="34" charset="0"/>
              </a:rPr>
              <a:t> will bring you today. The Egyptians you see today you will never see again.    </a:t>
            </a: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800" b="1" dirty="0">
              <a:latin typeface="Century Gothic" panose="020B0502020202020204" pitchFamily="34" charset="0"/>
              <a:ea typeface="Apple Symbols" panose="02000000000000000000" pitchFamily="2" charset="-79"/>
              <a:cs typeface="Beirut" pitchFamily="2" charset="-78"/>
            </a:endParaRPr>
          </a:p>
          <a:p>
            <a:endParaRPr lang="en-US" dirty="0"/>
          </a:p>
        </p:txBody>
      </p:sp>
    </p:spTree>
    <p:extLst>
      <p:ext uri="{BB962C8B-B14F-4D97-AF65-F5344CB8AC3E}">
        <p14:creationId xmlns:p14="http://schemas.microsoft.com/office/powerpoint/2010/main" val="3222961967"/>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4" name="Picture 3" descr="A picture containing sky, outdoor, snow, nature&#10;&#10;Description automatically generated">
            <a:extLst>
              <a:ext uri="{FF2B5EF4-FFF2-40B4-BE49-F238E27FC236}">
                <a16:creationId xmlns:a16="http://schemas.microsoft.com/office/drawing/2014/main" id="{627A60F0-D187-9042-BD3A-9D87131A2A02}"/>
              </a:ext>
            </a:extLst>
          </p:cNvPr>
          <p:cNvPicPr>
            <a:picLocks noChangeAspect="1"/>
          </p:cNvPicPr>
          <p:nvPr/>
        </p:nvPicPr>
        <p:blipFill>
          <a:blip r:embed="rId2"/>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6C3C50D6-5C35-064C-8643-9C1CCDE1EC9F}"/>
              </a:ext>
            </a:extLst>
          </p:cNvPr>
          <p:cNvSpPr txBox="1"/>
          <p:nvPr/>
        </p:nvSpPr>
        <p:spPr>
          <a:xfrm>
            <a:off x="0" y="0"/>
            <a:ext cx="12192000" cy="6032421"/>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r>
              <a:rPr lang="en-US" sz="7000" b="1" dirty="0">
                <a:solidFill>
                  <a:schemeClr val="bg1"/>
                </a:solidFill>
                <a:latin typeface="Century Gothic" panose="020B0502020202020204" pitchFamily="34" charset="0"/>
                <a:ea typeface="Apple Symbols" panose="02000000000000000000" pitchFamily="2" charset="-79"/>
                <a:cs typeface="Beirut" pitchFamily="2" charset="-78"/>
              </a:rPr>
              <a:t>Exodus 14:1-15</a:t>
            </a:r>
          </a:p>
          <a:p>
            <a:pPr algn="ctr"/>
            <a:r>
              <a:rPr lang="en-US" sz="5000" b="1" baseline="30000" dirty="0">
                <a:solidFill>
                  <a:schemeClr val="bg1"/>
                </a:solidFill>
                <a:latin typeface="Century Gothic" panose="020B0502020202020204" pitchFamily="34" charset="0"/>
              </a:rPr>
              <a:t>14 </a:t>
            </a:r>
            <a:r>
              <a:rPr lang="en-US" sz="5000" b="1" dirty="0">
                <a:solidFill>
                  <a:schemeClr val="bg1"/>
                </a:solidFill>
                <a:latin typeface="Century Gothic" panose="020B0502020202020204" pitchFamily="34" charset="0"/>
              </a:rPr>
              <a:t>The </a:t>
            </a:r>
            <a:r>
              <a:rPr lang="en-US" sz="5000" b="1" cap="small" dirty="0">
                <a:solidFill>
                  <a:schemeClr val="bg1"/>
                </a:solidFill>
                <a:latin typeface="Century Gothic" panose="020B0502020202020204" pitchFamily="34" charset="0"/>
              </a:rPr>
              <a:t>Lord</a:t>
            </a:r>
            <a:r>
              <a:rPr lang="en-US" sz="5000" b="1" dirty="0">
                <a:solidFill>
                  <a:schemeClr val="bg1"/>
                </a:solidFill>
                <a:latin typeface="Century Gothic" panose="020B0502020202020204" pitchFamily="34" charset="0"/>
              </a:rPr>
              <a:t> will fight for you; you need only to be still.”</a:t>
            </a:r>
          </a:p>
          <a:p>
            <a:pPr algn="ctr"/>
            <a:r>
              <a:rPr lang="en-US" sz="5000" b="1" baseline="30000" dirty="0">
                <a:solidFill>
                  <a:schemeClr val="bg1"/>
                </a:solidFill>
                <a:latin typeface="Century Gothic" panose="020B0502020202020204" pitchFamily="34" charset="0"/>
              </a:rPr>
              <a:t>15 </a:t>
            </a:r>
            <a:r>
              <a:rPr lang="en-US" sz="5000" b="1" dirty="0">
                <a:solidFill>
                  <a:schemeClr val="bg1"/>
                </a:solidFill>
                <a:latin typeface="Century Gothic" panose="020B0502020202020204" pitchFamily="34" charset="0"/>
              </a:rPr>
              <a:t>Then the </a:t>
            </a:r>
            <a:r>
              <a:rPr lang="en-US" sz="5000" b="1" cap="small" dirty="0">
                <a:solidFill>
                  <a:schemeClr val="bg1"/>
                </a:solidFill>
                <a:latin typeface="Century Gothic" panose="020B0502020202020204" pitchFamily="34" charset="0"/>
              </a:rPr>
              <a:t>Lord</a:t>
            </a:r>
            <a:r>
              <a:rPr lang="en-US" sz="5000" b="1" dirty="0">
                <a:solidFill>
                  <a:schemeClr val="bg1"/>
                </a:solidFill>
                <a:latin typeface="Century Gothic" panose="020B0502020202020204" pitchFamily="34" charset="0"/>
              </a:rPr>
              <a:t> said to Moses, “Why are you crying out to me? Tell the Israelites to move on.    </a:t>
            </a: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800" b="1" dirty="0">
              <a:latin typeface="Century Gothic" panose="020B0502020202020204" pitchFamily="34" charset="0"/>
              <a:ea typeface="Apple Symbols" panose="02000000000000000000" pitchFamily="2" charset="-79"/>
              <a:cs typeface="Beirut" pitchFamily="2" charset="-78"/>
            </a:endParaRPr>
          </a:p>
          <a:p>
            <a:endParaRPr lang="en-US" dirty="0"/>
          </a:p>
        </p:txBody>
      </p:sp>
    </p:spTree>
    <p:extLst>
      <p:ext uri="{BB962C8B-B14F-4D97-AF65-F5344CB8AC3E}">
        <p14:creationId xmlns:p14="http://schemas.microsoft.com/office/powerpoint/2010/main" val="35871499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4" name="Picture 3" descr="A picture containing sky, outdoor, snow, nature&#10;&#10;Description automatically generated">
            <a:extLst>
              <a:ext uri="{FF2B5EF4-FFF2-40B4-BE49-F238E27FC236}">
                <a16:creationId xmlns:a16="http://schemas.microsoft.com/office/drawing/2014/main" id="{627A60F0-D187-9042-BD3A-9D87131A2A02}"/>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descr="A traffic light hanging from a wire&#10;&#10;Description automatically generated">
            <a:extLst>
              <a:ext uri="{FF2B5EF4-FFF2-40B4-BE49-F238E27FC236}">
                <a16:creationId xmlns:a16="http://schemas.microsoft.com/office/drawing/2014/main" id="{C4832FCE-8FF6-5A4A-A9F8-620E32C0DA6A}"/>
              </a:ext>
            </a:extLst>
          </p:cNvPr>
          <p:cNvPicPr>
            <a:picLocks noChangeAspect="1"/>
          </p:cNvPicPr>
          <p:nvPr/>
        </p:nvPicPr>
        <p:blipFill>
          <a:blip r:embed="rId3"/>
          <a:stretch>
            <a:fillRect/>
          </a:stretch>
        </p:blipFill>
        <p:spPr>
          <a:xfrm>
            <a:off x="451104" y="-2"/>
            <a:ext cx="10791818" cy="6858001"/>
          </a:xfrm>
          <a:prstGeom prst="rect">
            <a:avLst/>
          </a:prstGeom>
        </p:spPr>
      </p:pic>
    </p:spTree>
    <p:extLst>
      <p:ext uri="{BB962C8B-B14F-4D97-AF65-F5344CB8AC3E}">
        <p14:creationId xmlns:p14="http://schemas.microsoft.com/office/powerpoint/2010/main" val="2168466776"/>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4" name="Picture 3" descr="A picture containing sky, outdoor, snow, nature&#10;&#10;Description automatically generated">
            <a:extLst>
              <a:ext uri="{FF2B5EF4-FFF2-40B4-BE49-F238E27FC236}">
                <a16:creationId xmlns:a16="http://schemas.microsoft.com/office/drawing/2014/main" id="{627A60F0-D187-9042-BD3A-9D87131A2A02}"/>
              </a:ext>
            </a:extLst>
          </p:cNvPr>
          <p:cNvPicPr>
            <a:picLocks noChangeAspect="1"/>
          </p:cNvPicPr>
          <p:nvPr/>
        </p:nvPicPr>
        <p:blipFill>
          <a:blip r:embed="rId2"/>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6C3C50D6-5C35-064C-8643-9C1CCDE1EC9F}"/>
              </a:ext>
            </a:extLst>
          </p:cNvPr>
          <p:cNvSpPr txBox="1"/>
          <p:nvPr/>
        </p:nvSpPr>
        <p:spPr>
          <a:xfrm>
            <a:off x="0" y="0"/>
            <a:ext cx="12192000" cy="6032421"/>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r>
              <a:rPr lang="en-US" sz="7000" b="1" dirty="0">
                <a:solidFill>
                  <a:schemeClr val="bg1"/>
                </a:solidFill>
                <a:latin typeface="Century Gothic" panose="020B0502020202020204" pitchFamily="34" charset="0"/>
                <a:ea typeface="Apple Symbols" panose="02000000000000000000" pitchFamily="2" charset="-79"/>
                <a:cs typeface="Beirut" pitchFamily="2" charset="-78"/>
              </a:rPr>
              <a:t>Exodus 14:1-15</a:t>
            </a:r>
          </a:p>
          <a:p>
            <a:pPr algn="ctr"/>
            <a:r>
              <a:rPr lang="en-US" sz="5000" b="1" baseline="30000" dirty="0">
                <a:solidFill>
                  <a:schemeClr val="bg1"/>
                </a:solidFill>
                <a:latin typeface="Century Gothic" panose="020B0502020202020204" pitchFamily="34" charset="0"/>
              </a:rPr>
              <a:t>14 </a:t>
            </a:r>
            <a:r>
              <a:rPr lang="en-US" sz="5000" b="1" dirty="0">
                <a:solidFill>
                  <a:schemeClr val="bg1"/>
                </a:solidFill>
                <a:latin typeface="Century Gothic" panose="020B0502020202020204" pitchFamily="34" charset="0"/>
              </a:rPr>
              <a:t>The </a:t>
            </a:r>
            <a:r>
              <a:rPr lang="en-US" sz="5000" b="1" cap="small" dirty="0">
                <a:solidFill>
                  <a:schemeClr val="bg1"/>
                </a:solidFill>
                <a:latin typeface="Century Gothic" panose="020B0502020202020204" pitchFamily="34" charset="0"/>
              </a:rPr>
              <a:t>Lord</a:t>
            </a:r>
            <a:r>
              <a:rPr lang="en-US" sz="5000" b="1" dirty="0">
                <a:solidFill>
                  <a:schemeClr val="bg1"/>
                </a:solidFill>
                <a:latin typeface="Century Gothic" panose="020B0502020202020204" pitchFamily="34" charset="0"/>
              </a:rPr>
              <a:t> will fight for you; you need only to </a:t>
            </a:r>
            <a:r>
              <a:rPr lang="en-US" sz="5000" b="1" u="sng" dirty="0">
                <a:solidFill>
                  <a:schemeClr val="bg1"/>
                </a:solidFill>
                <a:latin typeface="Century Gothic" panose="020B0502020202020204" pitchFamily="34" charset="0"/>
              </a:rPr>
              <a:t>be still</a:t>
            </a:r>
            <a:r>
              <a:rPr lang="en-US" sz="5000" b="1" dirty="0">
                <a:solidFill>
                  <a:schemeClr val="bg1"/>
                </a:solidFill>
                <a:latin typeface="Century Gothic" panose="020B0502020202020204" pitchFamily="34" charset="0"/>
              </a:rPr>
              <a:t>.”</a:t>
            </a:r>
          </a:p>
          <a:p>
            <a:pPr algn="ctr"/>
            <a:r>
              <a:rPr lang="en-US" sz="5000" b="1" baseline="30000" dirty="0">
                <a:solidFill>
                  <a:schemeClr val="bg1"/>
                </a:solidFill>
                <a:latin typeface="Century Gothic" panose="020B0502020202020204" pitchFamily="34" charset="0"/>
              </a:rPr>
              <a:t>15 </a:t>
            </a:r>
            <a:r>
              <a:rPr lang="en-US" sz="5000" b="1" dirty="0">
                <a:solidFill>
                  <a:schemeClr val="bg1"/>
                </a:solidFill>
                <a:latin typeface="Century Gothic" panose="020B0502020202020204" pitchFamily="34" charset="0"/>
              </a:rPr>
              <a:t>Then the </a:t>
            </a:r>
            <a:r>
              <a:rPr lang="en-US" sz="5000" b="1" cap="small" dirty="0">
                <a:solidFill>
                  <a:schemeClr val="bg1"/>
                </a:solidFill>
                <a:latin typeface="Century Gothic" panose="020B0502020202020204" pitchFamily="34" charset="0"/>
              </a:rPr>
              <a:t>Lord</a:t>
            </a:r>
            <a:r>
              <a:rPr lang="en-US" sz="5000" b="1" dirty="0">
                <a:solidFill>
                  <a:schemeClr val="bg1"/>
                </a:solidFill>
                <a:latin typeface="Century Gothic" panose="020B0502020202020204" pitchFamily="34" charset="0"/>
              </a:rPr>
              <a:t> said to Moses, “Why are you crying out to me? Tell the Israelites to </a:t>
            </a:r>
            <a:r>
              <a:rPr lang="en-US" sz="5000" b="1" u="sng" dirty="0">
                <a:solidFill>
                  <a:schemeClr val="bg1"/>
                </a:solidFill>
                <a:latin typeface="Century Gothic" panose="020B0502020202020204" pitchFamily="34" charset="0"/>
              </a:rPr>
              <a:t>move on</a:t>
            </a:r>
            <a:r>
              <a:rPr lang="en-US" sz="5000" b="1" dirty="0">
                <a:solidFill>
                  <a:schemeClr val="bg1"/>
                </a:solidFill>
                <a:latin typeface="Century Gothic" panose="020B0502020202020204" pitchFamily="34" charset="0"/>
              </a:rPr>
              <a:t>.    </a:t>
            </a: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800" b="1" dirty="0">
              <a:latin typeface="Century Gothic" panose="020B0502020202020204" pitchFamily="34" charset="0"/>
              <a:ea typeface="Apple Symbols" panose="02000000000000000000" pitchFamily="2" charset="-79"/>
              <a:cs typeface="Beirut" pitchFamily="2" charset="-78"/>
            </a:endParaRPr>
          </a:p>
          <a:p>
            <a:endParaRPr lang="en-US" dirty="0"/>
          </a:p>
        </p:txBody>
      </p:sp>
    </p:spTree>
    <p:extLst>
      <p:ext uri="{BB962C8B-B14F-4D97-AF65-F5344CB8AC3E}">
        <p14:creationId xmlns:p14="http://schemas.microsoft.com/office/powerpoint/2010/main" val="3626172591"/>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4" name="Picture 3" descr="A picture containing sky, outdoor, snow, nature&#10;&#10;Description automatically generated">
            <a:extLst>
              <a:ext uri="{FF2B5EF4-FFF2-40B4-BE49-F238E27FC236}">
                <a16:creationId xmlns:a16="http://schemas.microsoft.com/office/drawing/2014/main" id="{627A60F0-D187-9042-BD3A-9D87131A2A02}"/>
              </a:ext>
            </a:extLst>
          </p:cNvPr>
          <p:cNvPicPr>
            <a:picLocks noChangeAspect="1"/>
          </p:cNvPicPr>
          <p:nvPr/>
        </p:nvPicPr>
        <p:blipFill>
          <a:blip r:embed="rId2"/>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6C3C50D6-5C35-064C-8643-9C1CCDE1EC9F}"/>
              </a:ext>
            </a:extLst>
          </p:cNvPr>
          <p:cNvSpPr txBox="1"/>
          <p:nvPr/>
        </p:nvSpPr>
        <p:spPr>
          <a:xfrm>
            <a:off x="0" y="0"/>
            <a:ext cx="12192000" cy="3046988"/>
          </a:xfrm>
          <a:prstGeom prst="rect">
            <a:avLst/>
          </a:prstGeom>
          <a:noFill/>
        </p:spPr>
        <p:txBody>
          <a:bodyPr wrap="square" rtlCol="0">
            <a:spAutoFit/>
          </a:bodyPr>
          <a:lstStyle/>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7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800" b="1" dirty="0">
              <a:latin typeface="Century Gothic" panose="020B0502020202020204" pitchFamily="34" charset="0"/>
              <a:ea typeface="Apple Symbols" panose="02000000000000000000" pitchFamily="2" charset="-79"/>
              <a:cs typeface="Beirut" pitchFamily="2" charset="-78"/>
            </a:endParaRPr>
          </a:p>
          <a:p>
            <a:endParaRPr lang="en-US" dirty="0"/>
          </a:p>
        </p:txBody>
      </p:sp>
      <p:pic>
        <p:nvPicPr>
          <p:cNvPr id="7" name="Picture 6" descr="A close up of a green traffic light&#10;&#10;Description automatically generated">
            <a:extLst>
              <a:ext uri="{FF2B5EF4-FFF2-40B4-BE49-F238E27FC236}">
                <a16:creationId xmlns:a16="http://schemas.microsoft.com/office/drawing/2014/main" id="{15B78D21-E969-BE49-BF27-84805F9ED1C0}"/>
              </a:ext>
            </a:extLst>
          </p:cNvPr>
          <p:cNvPicPr>
            <a:picLocks noChangeAspect="1"/>
          </p:cNvPicPr>
          <p:nvPr/>
        </p:nvPicPr>
        <p:blipFill>
          <a:blip r:embed="rId3"/>
          <a:stretch>
            <a:fillRect/>
          </a:stretch>
        </p:blipFill>
        <p:spPr>
          <a:xfrm>
            <a:off x="2801848" y="0"/>
            <a:ext cx="6588303" cy="6858000"/>
          </a:xfrm>
          <a:prstGeom prst="rect">
            <a:avLst/>
          </a:prstGeom>
        </p:spPr>
      </p:pic>
    </p:spTree>
    <p:extLst>
      <p:ext uri="{BB962C8B-B14F-4D97-AF65-F5344CB8AC3E}">
        <p14:creationId xmlns:p14="http://schemas.microsoft.com/office/powerpoint/2010/main" val="406599427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4" name="Picture 3" descr="A picture containing sky, outdoor, snow, nature&#10;&#10;Description automatically generated">
            <a:extLst>
              <a:ext uri="{FF2B5EF4-FFF2-40B4-BE49-F238E27FC236}">
                <a16:creationId xmlns:a16="http://schemas.microsoft.com/office/drawing/2014/main" id="{627A60F0-D187-9042-BD3A-9D87131A2A02}"/>
              </a:ext>
            </a:extLst>
          </p:cNvPr>
          <p:cNvPicPr>
            <a:picLocks noChangeAspect="1"/>
          </p:cNvPicPr>
          <p:nvPr/>
        </p:nvPicPr>
        <p:blipFill>
          <a:blip r:embed="rId2"/>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6C3C50D6-5C35-064C-8643-9C1CCDE1EC9F}"/>
              </a:ext>
            </a:extLst>
          </p:cNvPr>
          <p:cNvSpPr txBox="1"/>
          <p:nvPr/>
        </p:nvSpPr>
        <p:spPr>
          <a:xfrm>
            <a:off x="0" y="0"/>
            <a:ext cx="12192000" cy="3046988"/>
          </a:xfrm>
          <a:prstGeom prst="rect">
            <a:avLst/>
          </a:prstGeom>
          <a:noFill/>
        </p:spPr>
        <p:txBody>
          <a:bodyPr wrap="square" rtlCol="0">
            <a:spAutoFit/>
          </a:bodyPr>
          <a:lstStyle/>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7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800" b="1" dirty="0">
              <a:latin typeface="Century Gothic" panose="020B0502020202020204" pitchFamily="34" charset="0"/>
              <a:ea typeface="Apple Symbols" panose="02000000000000000000" pitchFamily="2" charset="-79"/>
              <a:cs typeface="Beirut" pitchFamily="2" charset="-78"/>
            </a:endParaRPr>
          </a:p>
          <a:p>
            <a:endParaRPr lang="en-US" dirty="0"/>
          </a:p>
        </p:txBody>
      </p:sp>
      <p:pic>
        <p:nvPicPr>
          <p:cNvPr id="7" name="Picture 6" descr="A traffic light sitting on the side of the street&#10;&#10;Description automatically generated">
            <a:extLst>
              <a:ext uri="{FF2B5EF4-FFF2-40B4-BE49-F238E27FC236}">
                <a16:creationId xmlns:a16="http://schemas.microsoft.com/office/drawing/2014/main" id="{34A59077-A067-B54D-9338-3246DA53F503}"/>
              </a:ext>
            </a:extLst>
          </p:cNvPr>
          <p:cNvPicPr>
            <a:picLocks noChangeAspect="1"/>
          </p:cNvPicPr>
          <p:nvPr/>
        </p:nvPicPr>
        <p:blipFill>
          <a:blip r:embed="rId3"/>
          <a:stretch>
            <a:fillRect/>
          </a:stretch>
        </p:blipFill>
        <p:spPr>
          <a:xfrm>
            <a:off x="1789611" y="24739"/>
            <a:ext cx="8582298" cy="6784425"/>
          </a:xfrm>
          <a:prstGeom prst="rect">
            <a:avLst/>
          </a:prstGeom>
        </p:spPr>
      </p:pic>
    </p:spTree>
    <p:extLst>
      <p:ext uri="{BB962C8B-B14F-4D97-AF65-F5344CB8AC3E}">
        <p14:creationId xmlns:p14="http://schemas.microsoft.com/office/powerpoint/2010/main" val="245936000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4" name="Picture 3" descr="A picture containing sky, outdoor, snow, nature&#10;&#10;Description automatically generated">
            <a:extLst>
              <a:ext uri="{FF2B5EF4-FFF2-40B4-BE49-F238E27FC236}">
                <a16:creationId xmlns:a16="http://schemas.microsoft.com/office/drawing/2014/main" id="{627A60F0-D187-9042-BD3A-9D87131A2A02}"/>
              </a:ext>
            </a:extLst>
          </p:cNvPr>
          <p:cNvPicPr>
            <a:picLocks noChangeAspect="1"/>
          </p:cNvPicPr>
          <p:nvPr/>
        </p:nvPicPr>
        <p:blipFill>
          <a:blip r:embed="rId2"/>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6C3C50D6-5C35-064C-8643-9C1CCDE1EC9F}"/>
              </a:ext>
            </a:extLst>
          </p:cNvPr>
          <p:cNvSpPr txBox="1"/>
          <p:nvPr/>
        </p:nvSpPr>
        <p:spPr>
          <a:xfrm>
            <a:off x="0" y="0"/>
            <a:ext cx="12192000" cy="3046988"/>
          </a:xfrm>
          <a:prstGeom prst="rect">
            <a:avLst/>
          </a:prstGeom>
          <a:noFill/>
        </p:spPr>
        <p:txBody>
          <a:bodyPr wrap="square" rtlCol="0">
            <a:spAutoFit/>
          </a:bodyPr>
          <a:lstStyle/>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7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800" b="1" dirty="0">
              <a:latin typeface="Century Gothic" panose="020B0502020202020204" pitchFamily="34" charset="0"/>
              <a:ea typeface="Apple Symbols" panose="02000000000000000000" pitchFamily="2" charset="-79"/>
              <a:cs typeface="Beirut" pitchFamily="2" charset="-78"/>
            </a:endParaRPr>
          </a:p>
          <a:p>
            <a:endParaRPr lang="en-US" dirty="0"/>
          </a:p>
        </p:txBody>
      </p:sp>
      <p:pic>
        <p:nvPicPr>
          <p:cNvPr id="5" name="Picture 4" descr="A traffic light sitting on the side of a road&#10;&#10;Description automatically generated">
            <a:extLst>
              <a:ext uri="{FF2B5EF4-FFF2-40B4-BE49-F238E27FC236}">
                <a16:creationId xmlns:a16="http://schemas.microsoft.com/office/drawing/2014/main" id="{55E35732-F593-4942-AB04-5D6E269391F2}"/>
              </a:ext>
            </a:extLst>
          </p:cNvPr>
          <p:cNvPicPr>
            <a:picLocks noChangeAspect="1"/>
          </p:cNvPicPr>
          <p:nvPr/>
        </p:nvPicPr>
        <p:blipFill>
          <a:blip r:embed="rId3"/>
          <a:stretch>
            <a:fillRect/>
          </a:stretch>
        </p:blipFill>
        <p:spPr>
          <a:xfrm>
            <a:off x="1524000" y="4413"/>
            <a:ext cx="9144000" cy="6849174"/>
          </a:xfrm>
          <a:prstGeom prst="rect">
            <a:avLst/>
          </a:prstGeom>
        </p:spPr>
      </p:pic>
    </p:spTree>
    <p:extLst>
      <p:ext uri="{BB962C8B-B14F-4D97-AF65-F5344CB8AC3E}">
        <p14:creationId xmlns:p14="http://schemas.microsoft.com/office/powerpoint/2010/main" val="26674179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4" name="Picture 3" descr="A picture containing sky, outdoor, snow, nature&#10;&#10;Description automatically generated">
            <a:extLst>
              <a:ext uri="{FF2B5EF4-FFF2-40B4-BE49-F238E27FC236}">
                <a16:creationId xmlns:a16="http://schemas.microsoft.com/office/drawing/2014/main" id="{627A60F0-D187-9042-BD3A-9D87131A2A02}"/>
              </a:ext>
            </a:extLst>
          </p:cNvPr>
          <p:cNvPicPr>
            <a:picLocks noChangeAspect="1"/>
          </p:cNvPicPr>
          <p:nvPr/>
        </p:nvPicPr>
        <p:blipFill>
          <a:blip r:embed="rId2"/>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6C3C50D6-5C35-064C-8643-9C1CCDE1EC9F}"/>
              </a:ext>
            </a:extLst>
          </p:cNvPr>
          <p:cNvSpPr txBox="1"/>
          <p:nvPr/>
        </p:nvSpPr>
        <p:spPr>
          <a:xfrm>
            <a:off x="0" y="0"/>
            <a:ext cx="12192000" cy="3046988"/>
          </a:xfrm>
          <a:prstGeom prst="rect">
            <a:avLst/>
          </a:prstGeom>
          <a:noFill/>
        </p:spPr>
        <p:txBody>
          <a:bodyPr wrap="square" rtlCol="0">
            <a:spAutoFit/>
          </a:bodyPr>
          <a:lstStyle/>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7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800" b="1" dirty="0">
              <a:latin typeface="Century Gothic" panose="020B0502020202020204" pitchFamily="34" charset="0"/>
              <a:ea typeface="Apple Symbols" panose="02000000000000000000" pitchFamily="2" charset="-79"/>
              <a:cs typeface="Beirut" pitchFamily="2" charset="-78"/>
            </a:endParaRPr>
          </a:p>
          <a:p>
            <a:endParaRPr lang="en-US" dirty="0"/>
          </a:p>
        </p:txBody>
      </p:sp>
      <p:pic>
        <p:nvPicPr>
          <p:cNvPr id="7" name="Picture 6" descr="A red traffic light at an intersection&#10;&#10;Description automatically generated">
            <a:extLst>
              <a:ext uri="{FF2B5EF4-FFF2-40B4-BE49-F238E27FC236}">
                <a16:creationId xmlns:a16="http://schemas.microsoft.com/office/drawing/2014/main" id="{4EDE21A5-AD67-534C-B932-6EA7F8537A12}"/>
              </a:ext>
            </a:extLst>
          </p:cNvPr>
          <p:cNvPicPr>
            <a:picLocks noChangeAspect="1"/>
          </p:cNvPicPr>
          <p:nvPr/>
        </p:nvPicPr>
        <p:blipFill>
          <a:blip r:embed="rId3"/>
          <a:stretch>
            <a:fillRect/>
          </a:stretch>
        </p:blipFill>
        <p:spPr>
          <a:xfrm>
            <a:off x="1524000" y="0"/>
            <a:ext cx="9144000" cy="6858000"/>
          </a:xfrm>
          <a:prstGeom prst="rect">
            <a:avLst/>
          </a:prstGeom>
        </p:spPr>
      </p:pic>
    </p:spTree>
    <p:extLst>
      <p:ext uri="{BB962C8B-B14F-4D97-AF65-F5344CB8AC3E}">
        <p14:creationId xmlns:p14="http://schemas.microsoft.com/office/powerpoint/2010/main" val="183461303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4" name="Picture 3" descr="A picture containing sky, outdoor, snow, nature&#10;&#10;Description automatically generated">
            <a:extLst>
              <a:ext uri="{FF2B5EF4-FFF2-40B4-BE49-F238E27FC236}">
                <a16:creationId xmlns:a16="http://schemas.microsoft.com/office/drawing/2014/main" id="{627A60F0-D187-9042-BD3A-9D87131A2A02}"/>
              </a:ext>
            </a:extLst>
          </p:cNvPr>
          <p:cNvPicPr>
            <a:picLocks noChangeAspect="1"/>
          </p:cNvPicPr>
          <p:nvPr/>
        </p:nvPicPr>
        <p:blipFill>
          <a:blip r:embed="rId2"/>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6C3C50D6-5C35-064C-8643-9C1CCDE1EC9F}"/>
              </a:ext>
            </a:extLst>
          </p:cNvPr>
          <p:cNvSpPr txBox="1"/>
          <p:nvPr/>
        </p:nvSpPr>
        <p:spPr>
          <a:xfrm>
            <a:off x="0" y="0"/>
            <a:ext cx="12192000" cy="3046988"/>
          </a:xfrm>
          <a:prstGeom prst="rect">
            <a:avLst/>
          </a:prstGeom>
          <a:noFill/>
        </p:spPr>
        <p:txBody>
          <a:bodyPr wrap="square" rtlCol="0">
            <a:spAutoFit/>
          </a:bodyPr>
          <a:lstStyle/>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7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800" b="1" dirty="0">
              <a:latin typeface="Century Gothic" panose="020B0502020202020204" pitchFamily="34" charset="0"/>
              <a:ea typeface="Apple Symbols" panose="02000000000000000000" pitchFamily="2" charset="-79"/>
              <a:cs typeface="Beirut" pitchFamily="2" charset="-78"/>
            </a:endParaRPr>
          </a:p>
          <a:p>
            <a:endParaRPr lang="en-US" dirty="0"/>
          </a:p>
        </p:txBody>
      </p:sp>
      <p:pic>
        <p:nvPicPr>
          <p:cNvPr id="5" name="Picture 4" descr="A view of a city&#10;&#10;Description automatically generated">
            <a:extLst>
              <a:ext uri="{FF2B5EF4-FFF2-40B4-BE49-F238E27FC236}">
                <a16:creationId xmlns:a16="http://schemas.microsoft.com/office/drawing/2014/main" id="{0875994A-70A4-9C49-BC67-126FA6B6BC0F}"/>
              </a:ext>
            </a:extLst>
          </p:cNvPr>
          <p:cNvPicPr>
            <a:picLocks noChangeAspect="1"/>
          </p:cNvPicPr>
          <p:nvPr/>
        </p:nvPicPr>
        <p:blipFill>
          <a:blip r:embed="rId3"/>
          <a:stretch>
            <a:fillRect/>
          </a:stretch>
        </p:blipFill>
        <p:spPr>
          <a:xfrm>
            <a:off x="587566" y="0"/>
            <a:ext cx="11016867" cy="6858000"/>
          </a:xfrm>
          <a:prstGeom prst="rect">
            <a:avLst/>
          </a:prstGeom>
        </p:spPr>
      </p:pic>
    </p:spTree>
    <p:extLst>
      <p:ext uri="{BB962C8B-B14F-4D97-AF65-F5344CB8AC3E}">
        <p14:creationId xmlns:p14="http://schemas.microsoft.com/office/powerpoint/2010/main" val="208800957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4" name="Picture 3" descr="A picture containing sky, outdoor, snow, nature&#10;&#10;Description automatically generated">
            <a:extLst>
              <a:ext uri="{FF2B5EF4-FFF2-40B4-BE49-F238E27FC236}">
                <a16:creationId xmlns:a16="http://schemas.microsoft.com/office/drawing/2014/main" id="{627A60F0-D187-9042-BD3A-9D87131A2A02}"/>
              </a:ext>
            </a:extLst>
          </p:cNvPr>
          <p:cNvPicPr>
            <a:picLocks noChangeAspect="1"/>
          </p:cNvPicPr>
          <p:nvPr/>
        </p:nvPicPr>
        <p:blipFill>
          <a:blip r:embed="rId2"/>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6C3C50D6-5C35-064C-8643-9C1CCDE1EC9F}"/>
              </a:ext>
            </a:extLst>
          </p:cNvPr>
          <p:cNvSpPr txBox="1"/>
          <p:nvPr/>
        </p:nvSpPr>
        <p:spPr>
          <a:xfrm>
            <a:off x="0" y="0"/>
            <a:ext cx="12192000" cy="4124206"/>
          </a:xfrm>
          <a:prstGeom prst="rect">
            <a:avLst/>
          </a:prstGeom>
          <a:noFill/>
        </p:spPr>
        <p:txBody>
          <a:bodyPr wrap="square" rtlCol="0">
            <a:spAutoFit/>
          </a:bodyPr>
          <a:lstStyle/>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7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r>
              <a:rPr lang="en-US" sz="7000" b="1" dirty="0">
                <a:solidFill>
                  <a:schemeClr val="bg1"/>
                </a:solidFill>
                <a:latin typeface="Century Gothic" panose="020B0502020202020204" pitchFamily="34" charset="0"/>
                <a:ea typeface="Apple Symbols" panose="02000000000000000000" pitchFamily="2" charset="-79"/>
                <a:cs typeface="Beirut" pitchFamily="2" charset="-78"/>
              </a:rPr>
              <a:t>Traffic Lights</a:t>
            </a: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800" b="1" dirty="0">
              <a:latin typeface="Century Gothic" panose="020B0502020202020204" pitchFamily="34" charset="0"/>
              <a:ea typeface="Apple Symbols" panose="02000000000000000000" pitchFamily="2" charset="-79"/>
              <a:cs typeface="Beirut" pitchFamily="2" charset="-78"/>
            </a:endParaRPr>
          </a:p>
          <a:p>
            <a:endParaRPr lang="en-US" dirty="0"/>
          </a:p>
        </p:txBody>
      </p:sp>
    </p:spTree>
    <p:extLst>
      <p:ext uri="{BB962C8B-B14F-4D97-AF65-F5344CB8AC3E}">
        <p14:creationId xmlns:p14="http://schemas.microsoft.com/office/powerpoint/2010/main" val="216167284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4" name="Picture 3" descr="A picture containing sky, outdoor, snow, nature&#10;&#10;Description automatically generated">
            <a:extLst>
              <a:ext uri="{FF2B5EF4-FFF2-40B4-BE49-F238E27FC236}">
                <a16:creationId xmlns:a16="http://schemas.microsoft.com/office/drawing/2014/main" id="{627A60F0-D187-9042-BD3A-9D87131A2A02}"/>
              </a:ext>
            </a:extLst>
          </p:cNvPr>
          <p:cNvPicPr>
            <a:picLocks noChangeAspect="1"/>
          </p:cNvPicPr>
          <p:nvPr/>
        </p:nvPicPr>
        <p:blipFill>
          <a:blip r:embed="rId2"/>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6C3C50D6-5C35-064C-8643-9C1CCDE1EC9F}"/>
              </a:ext>
            </a:extLst>
          </p:cNvPr>
          <p:cNvSpPr txBox="1"/>
          <p:nvPr/>
        </p:nvSpPr>
        <p:spPr>
          <a:xfrm>
            <a:off x="0" y="0"/>
            <a:ext cx="12192000" cy="5632311"/>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r>
              <a:rPr lang="en-US" sz="7000" b="1" dirty="0">
                <a:solidFill>
                  <a:schemeClr val="bg1"/>
                </a:solidFill>
                <a:latin typeface="Century Gothic" panose="020B0502020202020204" pitchFamily="34" charset="0"/>
                <a:ea typeface="Apple Symbols" panose="02000000000000000000" pitchFamily="2" charset="-79"/>
                <a:cs typeface="Beirut" pitchFamily="2" charset="-78"/>
              </a:rPr>
              <a:t>Exodus 14:1-15</a:t>
            </a:r>
          </a:p>
          <a:p>
            <a:pPr algn="ctr"/>
            <a:r>
              <a:rPr lang="en-US" sz="5000" b="1" dirty="0">
                <a:solidFill>
                  <a:schemeClr val="bg1"/>
                </a:solidFill>
                <a:latin typeface="Century Gothic" panose="020B0502020202020204" pitchFamily="34" charset="0"/>
              </a:rPr>
              <a:t>Then the </a:t>
            </a:r>
            <a:r>
              <a:rPr lang="en-US" sz="5000" b="1" cap="small" dirty="0">
                <a:solidFill>
                  <a:schemeClr val="bg1"/>
                </a:solidFill>
                <a:latin typeface="Century Gothic" panose="020B0502020202020204" pitchFamily="34" charset="0"/>
              </a:rPr>
              <a:t>Lord</a:t>
            </a:r>
            <a:r>
              <a:rPr lang="en-US" sz="5000" b="1" dirty="0">
                <a:solidFill>
                  <a:schemeClr val="bg1"/>
                </a:solidFill>
                <a:latin typeface="Century Gothic" panose="020B0502020202020204" pitchFamily="34" charset="0"/>
              </a:rPr>
              <a:t> said to Moses, </a:t>
            </a:r>
            <a:r>
              <a:rPr lang="en-US" sz="5000" b="1" baseline="30000" dirty="0">
                <a:solidFill>
                  <a:schemeClr val="bg1"/>
                </a:solidFill>
                <a:latin typeface="Century Gothic" panose="020B0502020202020204" pitchFamily="34" charset="0"/>
              </a:rPr>
              <a:t>2 </a:t>
            </a:r>
            <a:r>
              <a:rPr lang="en-US" sz="5000" b="1" dirty="0">
                <a:solidFill>
                  <a:schemeClr val="bg1"/>
                </a:solidFill>
                <a:latin typeface="Century Gothic" panose="020B0502020202020204" pitchFamily="34" charset="0"/>
              </a:rPr>
              <a:t>“Tell the Israelites to turn back and encamp near Pi </a:t>
            </a:r>
            <a:r>
              <a:rPr lang="en-US" sz="5000" b="1" dirty="0" err="1">
                <a:solidFill>
                  <a:schemeClr val="bg1"/>
                </a:solidFill>
                <a:latin typeface="Century Gothic" panose="020B0502020202020204" pitchFamily="34" charset="0"/>
              </a:rPr>
              <a:t>Hahiroth</a:t>
            </a:r>
            <a:r>
              <a:rPr lang="en-US" sz="5000" b="1" dirty="0">
                <a:solidFill>
                  <a:schemeClr val="bg1"/>
                </a:solidFill>
                <a:latin typeface="Century Gothic" panose="020B0502020202020204" pitchFamily="34" charset="0"/>
              </a:rPr>
              <a:t>, between </a:t>
            </a:r>
            <a:r>
              <a:rPr lang="en-US" sz="5000" b="1" dirty="0" err="1">
                <a:solidFill>
                  <a:schemeClr val="bg1"/>
                </a:solidFill>
                <a:latin typeface="Century Gothic" panose="020B0502020202020204" pitchFamily="34" charset="0"/>
              </a:rPr>
              <a:t>Migdol</a:t>
            </a:r>
            <a:r>
              <a:rPr lang="en-US" sz="5000" b="1" dirty="0">
                <a:solidFill>
                  <a:schemeClr val="bg1"/>
                </a:solidFill>
                <a:latin typeface="Century Gothic" panose="020B0502020202020204" pitchFamily="34" charset="0"/>
              </a:rPr>
              <a:t> and the sea. </a:t>
            </a:r>
            <a:endParaRPr lang="en-US" sz="7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800" b="1" dirty="0">
              <a:latin typeface="Century Gothic" panose="020B0502020202020204" pitchFamily="34" charset="0"/>
              <a:ea typeface="Apple Symbols" panose="02000000000000000000" pitchFamily="2" charset="-79"/>
              <a:cs typeface="Beirut" pitchFamily="2" charset="-78"/>
            </a:endParaRPr>
          </a:p>
          <a:p>
            <a:endParaRPr lang="en-US" dirty="0"/>
          </a:p>
        </p:txBody>
      </p:sp>
    </p:spTree>
    <p:extLst>
      <p:ext uri="{BB962C8B-B14F-4D97-AF65-F5344CB8AC3E}">
        <p14:creationId xmlns:p14="http://schemas.microsoft.com/office/powerpoint/2010/main" val="227500210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4" name="Picture 3" descr="A picture containing sky, outdoor, snow, nature&#10;&#10;Description automatically generated">
            <a:extLst>
              <a:ext uri="{FF2B5EF4-FFF2-40B4-BE49-F238E27FC236}">
                <a16:creationId xmlns:a16="http://schemas.microsoft.com/office/drawing/2014/main" id="{627A60F0-D187-9042-BD3A-9D87131A2A02}"/>
              </a:ext>
            </a:extLst>
          </p:cNvPr>
          <p:cNvPicPr>
            <a:picLocks noChangeAspect="1"/>
          </p:cNvPicPr>
          <p:nvPr/>
        </p:nvPicPr>
        <p:blipFill>
          <a:blip r:embed="rId2"/>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6C3C50D6-5C35-064C-8643-9C1CCDE1EC9F}"/>
              </a:ext>
            </a:extLst>
          </p:cNvPr>
          <p:cNvSpPr txBox="1"/>
          <p:nvPr/>
        </p:nvSpPr>
        <p:spPr>
          <a:xfrm>
            <a:off x="0" y="0"/>
            <a:ext cx="12192000" cy="6801862"/>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r>
              <a:rPr lang="en-US" sz="7000" b="1" dirty="0">
                <a:solidFill>
                  <a:schemeClr val="bg1"/>
                </a:solidFill>
                <a:latin typeface="Century Gothic" panose="020B0502020202020204" pitchFamily="34" charset="0"/>
                <a:ea typeface="Apple Symbols" panose="02000000000000000000" pitchFamily="2" charset="-79"/>
                <a:cs typeface="Beirut" pitchFamily="2" charset="-78"/>
              </a:rPr>
              <a:t>Exodus 14:1-15</a:t>
            </a:r>
          </a:p>
          <a:p>
            <a:pPr algn="ctr"/>
            <a:r>
              <a:rPr lang="en-US" sz="5000" b="1" dirty="0">
                <a:solidFill>
                  <a:schemeClr val="bg1"/>
                </a:solidFill>
                <a:latin typeface="Century Gothic" panose="020B0502020202020204" pitchFamily="34" charset="0"/>
              </a:rPr>
              <a:t>They are to encamp by the sea, directly opposite Baal </a:t>
            </a:r>
            <a:r>
              <a:rPr lang="en-US" sz="5000" b="1" dirty="0" err="1">
                <a:solidFill>
                  <a:schemeClr val="bg1"/>
                </a:solidFill>
                <a:latin typeface="Century Gothic" panose="020B0502020202020204" pitchFamily="34" charset="0"/>
              </a:rPr>
              <a:t>Zephon</a:t>
            </a:r>
            <a:r>
              <a:rPr lang="en-US" sz="5000" b="1" dirty="0">
                <a:solidFill>
                  <a:schemeClr val="bg1"/>
                </a:solidFill>
                <a:latin typeface="Century Gothic" panose="020B0502020202020204" pitchFamily="34" charset="0"/>
              </a:rPr>
              <a:t>. </a:t>
            </a:r>
            <a:r>
              <a:rPr lang="en-US" sz="5000" b="1" baseline="30000" dirty="0">
                <a:solidFill>
                  <a:schemeClr val="bg1"/>
                </a:solidFill>
                <a:latin typeface="Century Gothic" panose="020B0502020202020204" pitchFamily="34" charset="0"/>
              </a:rPr>
              <a:t>3 </a:t>
            </a:r>
            <a:r>
              <a:rPr lang="en-US" sz="5000" b="1" dirty="0">
                <a:solidFill>
                  <a:schemeClr val="bg1"/>
                </a:solidFill>
                <a:latin typeface="Century Gothic" panose="020B0502020202020204" pitchFamily="34" charset="0"/>
              </a:rPr>
              <a:t>Pharaoh will think, ‘The Israelites are wandering around the land in confusion, hemmed in by the desert.’ </a:t>
            </a:r>
            <a:endParaRPr lang="en-US" sz="2400" b="1" dirty="0">
              <a:latin typeface="Century Gothic" panose="020B0502020202020204" pitchFamily="34" charset="0"/>
              <a:ea typeface="Apple Symbols" panose="02000000000000000000" pitchFamily="2" charset="-79"/>
              <a:cs typeface="Beirut" pitchFamily="2" charset="-78"/>
            </a:endParaRPr>
          </a:p>
          <a:p>
            <a:pPr algn="ctr"/>
            <a:endParaRPr lang="en-US" sz="800" b="1" dirty="0">
              <a:latin typeface="Century Gothic" panose="020B0502020202020204" pitchFamily="34" charset="0"/>
              <a:ea typeface="Apple Symbols" panose="02000000000000000000" pitchFamily="2" charset="-79"/>
              <a:cs typeface="Beirut" pitchFamily="2" charset="-78"/>
            </a:endParaRPr>
          </a:p>
          <a:p>
            <a:endParaRPr lang="en-US" dirty="0"/>
          </a:p>
        </p:txBody>
      </p:sp>
    </p:spTree>
    <p:extLst>
      <p:ext uri="{BB962C8B-B14F-4D97-AF65-F5344CB8AC3E}">
        <p14:creationId xmlns:p14="http://schemas.microsoft.com/office/powerpoint/2010/main" val="180379478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14027</TotalTime>
  <Words>182</Words>
  <Application>Microsoft Macintosh PowerPoint</Application>
  <PresentationFormat>Widescreen</PresentationFormat>
  <Paragraphs>316</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Century Gothic</vt:lpstr>
      <vt:lpstr>Office Theme</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box</dc:title>
  <dc:creator>Microsoft Office User</dc:creator>
  <cp:lastModifiedBy>Adam Clewer</cp:lastModifiedBy>
  <cp:revision>208</cp:revision>
  <dcterms:created xsi:type="dcterms:W3CDTF">2019-01-31T18:54:56Z</dcterms:created>
  <dcterms:modified xsi:type="dcterms:W3CDTF">2020-01-07T20:11:40Z</dcterms:modified>
</cp:coreProperties>
</file>