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3" r:id="rId2"/>
    <p:sldId id="333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8" r:id="rId13"/>
    <p:sldId id="349" r:id="rId14"/>
    <p:sldId id="344" r:id="rId15"/>
    <p:sldId id="350" r:id="rId16"/>
    <p:sldId id="346" r:id="rId17"/>
    <p:sldId id="35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948"/>
    <p:restoredTop sz="94907"/>
  </p:normalViewPr>
  <p:slideViewPr>
    <p:cSldViewPr snapToGrid="0" snapToObjects="1">
      <p:cViewPr varScale="1">
        <p:scale>
          <a:sx n="106" d="100"/>
          <a:sy n="106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5BC4A-5679-1A4B-8E6B-BFE6186D0B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7113F9-DDA5-EE48-AF62-4EA14F312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5F1A60-21E9-444C-8AD1-D83E2342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B80862-EBBE-304B-BB8B-CDEA980C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C7618-CE4A-F44C-AE84-0B072F94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6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8700A-3C92-FE4B-96B3-09FB2F59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E26481-D4C1-1640-AD3E-5FFBD4E3F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90990-2615-144E-8F5D-905D9EFD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5BA30-5F35-994F-89EA-69797B8C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E7E8-4E7A-9C4F-BDED-88B26381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396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2CA2C2-34FB-9F42-9EB9-B09087A8A3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664C4-6351-5141-9A53-D587CF3A3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DDFE9-6EEB-8944-8588-B6A3099F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2F666-377A-7444-A01C-D77B27EB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AE5423-37C4-9A4D-ACBA-C34BCD755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50F0B-F1D1-6048-99DA-0268ABC42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AF6C-3074-E742-880F-68F9BB2FC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CBF-948D-DD44-A80D-58D16553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98C29-316E-0441-97EC-E7FDAB0D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77137-9AE6-7E46-B632-EC7927BD2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44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62242-A334-1444-AEED-9F0A822BE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476A4-9A66-1E47-97E3-5F334D8B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CBFE7-CDC2-F244-996A-0FBCB3EB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4DF70A-7E62-D04B-BA6E-D07203FD7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411C1-C49D-4749-BFD0-281C176B4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A5A1-2B1E-A444-BD6B-74E056CC1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9865A-7B09-FB4D-9BB7-DC2EEACB9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01B35-1720-184D-9561-4687EF238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77EC23-F4A0-404E-BF9C-D10E67902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162B8-ECCF-9E46-8F8E-3729CF7AB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BB9CE9-50A3-DE4D-9F2A-C85E24BCC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472E6-F143-C84D-847B-CB4D0640B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C0B75-8092-F044-A436-447A77DA9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A4D4F-314C-F04C-A378-57D35DE33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B2B8CD-9DB1-DF42-93AA-EE1BB344B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593B69-805C-F94D-B959-59C69D2DA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2F61B-F151-994E-83F4-2590DFADB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6D114-0673-8047-ACDB-AA97E9980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9E966F-3A7C-8D40-A13C-43EDCB03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341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9CC3-DA74-2E4B-9333-2EC7DDE3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37C38E-9404-D546-A722-304FBCF3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16FD75-9DE5-374F-AE6D-7453CC87D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FBEBD7-E20A-1048-972D-707AC39F4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1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EA093-C246-964E-BEF0-BF4FD298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7ECC02-7D30-5545-94A5-39E2F5C88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D542F-7171-3C48-B1F4-967FED8C4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02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8956-EC1A-6644-A96D-97E01DCB7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E7369-4BE7-D840-BB92-2CBD22F91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8F51F1-335C-7C4E-B582-B3F7C182E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3364E-0147-A544-AA21-FCDB192F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224B16-4F6E-6F40-930D-390BE4199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1977D-FBE8-D64F-9467-5068611E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08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76EF0-13FB-054D-9CFC-D24121BE9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48F4D1-D196-0849-9593-4CA58559E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457D-A36E-C847-877C-6913CC23F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2DD8D-5424-124A-B7BA-C986D2BF6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A975-4CBF-2F40-B58D-3AF18E7641FB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044BEF-B352-2C42-8591-5ADB613C7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6C9A6-E00E-514F-8B67-DB380D8C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62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67ECC3-0034-B64F-9915-2577814BB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0D56E-2D17-A742-8162-CE72BA37B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1236C-A644-B245-8E84-6B828654B4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A975-4CBF-2F40-B58D-3AF18E7641FB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F3D59-40AE-E74D-9737-9734F3D01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3C437-F9EA-F947-AE08-7647A97A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47C9F-64DA-9347-95E9-CB1D5D9196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54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In God We Trust</a:t>
            </a:r>
          </a:p>
        </p:txBody>
      </p:sp>
    </p:spTree>
    <p:extLst>
      <p:ext uri="{BB962C8B-B14F-4D97-AF65-F5344CB8AC3E}">
        <p14:creationId xmlns:p14="http://schemas.microsoft.com/office/powerpoint/2010/main" val="5182165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6991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endParaRPr lang="en-US" sz="6500" b="1" baseline="30000" dirty="0">
              <a:latin typeface="Century Gothic" panose="020B0502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500" b="1" baseline="30000" dirty="0">
                <a:latin typeface="Century Gothic" panose="020B0502020202020204" pitchFamily="34" charset="0"/>
              </a:rPr>
              <a:t>Tithes </a:t>
            </a:r>
            <a:r>
              <a:rPr lang="en-US" sz="6500" b="1" u="sng" baseline="30000" dirty="0">
                <a:latin typeface="Century Gothic" panose="020B0502020202020204" pitchFamily="34" charset="0"/>
              </a:rPr>
              <a:t>and</a:t>
            </a:r>
            <a:r>
              <a:rPr lang="en-US" sz="6500" b="1" baseline="30000" dirty="0">
                <a:latin typeface="Century Gothic" panose="020B0502020202020204" pitchFamily="34" charset="0"/>
              </a:rPr>
              <a:t> offerings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500" b="1" baseline="30000" dirty="0">
                <a:latin typeface="Century Gothic" panose="020B0502020202020204" pitchFamily="34" charset="0"/>
              </a:rPr>
              <a:t>Bring the whole tithe into the storehouse, that there may be food in my house (Banquet, Matthew 22)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6500" b="1" baseline="30000" dirty="0">
                <a:solidFill>
                  <a:srgbClr val="FFFF00"/>
                </a:solidFill>
                <a:latin typeface="Century Gothic" panose="020B0502020202020204" pitchFamily="34" charset="0"/>
              </a:rPr>
              <a:t>Offerings</a:t>
            </a:r>
            <a:r>
              <a:rPr lang="en-US" sz="6500" b="1" baseline="30000" dirty="0">
                <a:latin typeface="Century Gothic" panose="020B0502020202020204" pitchFamily="34" charset="0"/>
              </a:rPr>
              <a:t> (Spontaneous). Given beyond a tithe</a:t>
            </a:r>
          </a:p>
          <a:p>
            <a:r>
              <a:rPr lang="en-US" sz="5000" b="1" dirty="0"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762861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solidFill>
                  <a:srgbClr val="FFFF00"/>
                </a:solidFill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Offerings: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An act of worship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Sacrifice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Generosity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Treasure in heaven (Mt 6)</a:t>
            </a:r>
          </a:p>
          <a:p>
            <a:pPr algn="ctr"/>
            <a:endParaRPr lang="en-US" sz="7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9619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7000" b="1" dirty="0">
                <a:solidFill>
                  <a:srgbClr val="FFFF00"/>
                </a:solidFill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Why?</a:t>
            </a:r>
          </a:p>
          <a:p>
            <a:pPr algn="ctr"/>
            <a:r>
              <a:rPr lang="en-US" sz="7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Matthew 10:8</a:t>
            </a:r>
          </a:p>
          <a:p>
            <a:pPr algn="ctr"/>
            <a:r>
              <a:rPr lang="en-US" sz="7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Freely you have received, freely give</a:t>
            </a:r>
          </a:p>
          <a:p>
            <a:pPr algn="ctr"/>
            <a:endParaRPr lang="en-US" sz="8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360121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7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Plan to be spontaneous</a:t>
            </a:r>
          </a:p>
          <a:p>
            <a:pPr algn="ctr"/>
            <a:r>
              <a:rPr lang="en-US" sz="7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(be intentional)</a:t>
            </a:r>
          </a:p>
          <a:p>
            <a:pPr algn="ctr"/>
            <a:endParaRPr lang="en-US" sz="8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072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7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Leviticus 19:9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</a:rPr>
              <a:t>When you reap the harvest of your land, do not reap to the very edges of your field or gather the gleanings of your harvest.</a:t>
            </a:r>
            <a:r>
              <a:rPr lang="en-US" sz="5000" b="1" baseline="30000" dirty="0">
                <a:latin typeface="Century Gothic" panose="020B0502020202020204" pitchFamily="34" charset="0"/>
              </a:rPr>
              <a:t> </a:t>
            </a:r>
            <a:r>
              <a:rPr lang="en-US" sz="5000" b="1" dirty="0"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40667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Be careful of becoming rich</a:t>
            </a: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(Matthew 19:16-22)</a:t>
            </a:r>
          </a:p>
          <a:p>
            <a:pPr algn="ctr"/>
            <a:endParaRPr lang="en-US" sz="8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457017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C118700-19A8-254D-88AE-75B0008E45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01" y="1"/>
            <a:ext cx="12198801" cy="685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128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In God We Trust</a:t>
            </a:r>
          </a:p>
        </p:txBody>
      </p:sp>
    </p:spTree>
    <p:extLst>
      <p:ext uri="{BB962C8B-B14F-4D97-AF65-F5344CB8AC3E}">
        <p14:creationId xmlns:p14="http://schemas.microsoft.com/office/powerpoint/2010/main" val="20047309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God’s financial plan</a:t>
            </a:r>
          </a:p>
          <a:p>
            <a:pPr algn="ctr"/>
            <a:endParaRPr lang="en-US" sz="2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8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 </a:t>
            </a:r>
            <a:r>
              <a:rPr lang="en-US" sz="7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1.Framework (Tithe)</a:t>
            </a:r>
          </a:p>
          <a:p>
            <a:pPr algn="ctr"/>
            <a:r>
              <a:rPr lang="en-US" sz="70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2. Spontaneity (Offerings)</a:t>
            </a:r>
          </a:p>
          <a:p>
            <a:pPr algn="ctr"/>
            <a:endParaRPr lang="en-US" sz="8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421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baseline="30000" dirty="0">
                <a:latin typeface="Century Gothic" panose="020B0502020202020204" pitchFamily="34" charset="0"/>
              </a:rPr>
              <a:t>6 </a:t>
            </a:r>
            <a:r>
              <a:rPr lang="en-US" sz="5000" b="1" dirty="0">
                <a:latin typeface="Century Gothic" panose="020B0502020202020204" pitchFamily="34" charset="0"/>
              </a:rPr>
              <a:t>“I the </a:t>
            </a:r>
            <a:r>
              <a:rPr lang="en-US" sz="5000" b="1" cap="small" dirty="0">
                <a:latin typeface="Century Gothic" panose="020B0502020202020204" pitchFamily="34" charset="0"/>
              </a:rPr>
              <a:t>Lord</a:t>
            </a:r>
            <a:r>
              <a:rPr lang="en-US" sz="5000" b="1" dirty="0">
                <a:latin typeface="Century Gothic" panose="020B0502020202020204" pitchFamily="34" charset="0"/>
              </a:rPr>
              <a:t> do not change. So you, the descendants of Jacob, are not destroyed. </a:t>
            </a:r>
            <a:r>
              <a:rPr lang="en-US" sz="5000" b="1" baseline="30000" dirty="0">
                <a:latin typeface="Century Gothic" panose="020B0502020202020204" pitchFamily="34" charset="0"/>
              </a:rPr>
              <a:t>7 </a:t>
            </a:r>
            <a:r>
              <a:rPr lang="en-US" sz="5000" b="1" dirty="0">
                <a:latin typeface="Century Gothic" panose="020B0502020202020204" pitchFamily="34" charset="0"/>
              </a:rPr>
              <a:t>Ever since the time of your ancestors you have turned away from my decrees and have not kept them. </a:t>
            </a:r>
            <a:endParaRPr lang="en-US" sz="65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5752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Return to me, and I will return to you,” says the </a:t>
            </a:r>
            <a:r>
              <a:rPr lang="en-US" sz="5000" b="1" cap="small" dirty="0">
                <a:latin typeface="Century Gothic" panose="020B0502020202020204" pitchFamily="34" charset="0"/>
              </a:rPr>
              <a:t>Lord</a:t>
            </a:r>
            <a:r>
              <a:rPr lang="en-US" sz="5000" b="1" dirty="0">
                <a:latin typeface="Century Gothic" panose="020B0502020202020204" pitchFamily="34" charset="0"/>
              </a:rPr>
              <a:t> Almighty.</a:t>
            </a: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“But you ask, ‘How are we to return?’</a:t>
            </a:r>
          </a:p>
          <a:p>
            <a:pPr algn="ctr"/>
            <a:endParaRPr lang="en-US" sz="65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3374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baseline="30000" dirty="0">
                <a:latin typeface="Century Gothic" panose="020B0502020202020204" pitchFamily="34" charset="0"/>
              </a:rPr>
              <a:t>8 </a:t>
            </a:r>
            <a:r>
              <a:rPr lang="en-US" sz="5000" b="1" dirty="0">
                <a:latin typeface="Century Gothic" panose="020B0502020202020204" pitchFamily="34" charset="0"/>
              </a:rPr>
              <a:t>“Will a mere mortal rob God? </a:t>
            </a: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Yet you rob me.</a:t>
            </a: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“But you ask, ‘How are we robbing you?’</a:t>
            </a:r>
          </a:p>
          <a:p>
            <a:pPr algn="ctr"/>
            <a:endParaRPr lang="en-US" sz="65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8125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“In tithes and </a:t>
            </a:r>
            <a:r>
              <a:rPr lang="en-US" sz="5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offerings</a:t>
            </a:r>
            <a:r>
              <a:rPr lang="en-US" sz="5000" b="1" dirty="0">
                <a:latin typeface="Century Gothic" panose="020B0502020202020204" pitchFamily="34" charset="0"/>
              </a:rPr>
              <a:t>. </a:t>
            </a:r>
            <a:r>
              <a:rPr lang="en-US" sz="5000" b="1" baseline="30000" dirty="0">
                <a:latin typeface="Century Gothic" panose="020B0502020202020204" pitchFamily="34" charset="0"/>
              </a:rPr>
              <a:t>9 </a:t>
            </a:r>
            <a:r>
              <a:rPr lang="en-US" sz="5000" b="1" dirty="0">
                <a:latin typeface="Century Gothic" panose="020B0502020202020204" pitchFamily="34" charset="0"/>
              </a:rPr>
              <a:t>You are under a curse—your whole nation—because you are robbing me. </a:t>
            </a:r>
            <a:r>
              <a:rPr lang="en-US" sz="5000" b="1" baseline="30000" dirty="0">
                <a:latin typeface="Century Gothic" panose="020B0502020202020204" pitchFamily="34" charset="0"/>
              </a:rPr>
              <a:t>10 </a:t>
            </a:r>
            <a:r>
              <a:rPr lang="en-US" sz="5000" b="1" dirty="0">
                <a:latin typeface="Century Gothic" panose="020B0502020202020204" pitchFamily="34" charset="0"/>
              </a:rPr>
              <a:t>Bring the whole tithe into the storehouse, that there may be food in my house. </a:t>
            </a:r>
            <a:endParaRPr lang="en-US" sz="65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57820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dirty="0">
                <a:latin typeface="Century Gothic" panose="020B0502020202020204" pitchFamily="34" charset="0"/>
              </a:rPr>
              <a:t>Test me in this,” says the </a:t>
            </a:r>
            <a:r>
              <a:rPr lang="en-US" sz="5000" b="1" cap="small" dirty="0">
                <a:latin typeface="Century Gothic" panose="020B0502020202020204" pitchFamily="34" charset="0"/>
              </a:rPr>
              <a:t>Lord</a:t>
            </a:r>
            <a:r>
              <a:rPr lang="en-US" sz="5000" b="1" dirty="0">
                <a:latin typeface="Century Gothic" panose="020B0502020202020204" pitchFamily="34" charset="0"/>
              </a:rPr>
              <a:t> Almighty, “and see if I will not throw open the floodgates of heaven and pour out so much blessing that there will not be room enough to store it. </a:t>
            </a:r>
            <a:r>
              <a:rPr lang="en-US" sz="5000" b="1" baseline="30000" dirty="0">
                <a:latin typeface="Century Gothic" panose="020B0502020202020204" pitchFamily="34" charset="0"/>
              </a:rPr>
              <a:t> </a:t>
            </a:r>
            <a:endParaRPr lang="en-US" sz="5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331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baseline="30000" dirty="0">
                <a:latin typeface="Century Gothic" panose="020B0502020202020204" pitchFamily="34" charset="0"/>
              </a:rPr>
              <a:t>11 </a:t>
            </a:r>
            <a:r>
              <a:rPr lang="en-US" sz="5000" b="1" dirty="0">
                <a:latin typeface="Century Gothic" panose="020B0502020202020204" pitchFamily="34" charset="0"/>
              </a:rPr>
              <a:t>I will prevent pests from devouring your crops, and the vines in your fields will not drop their fruit before it is ripe,” says the </a:t>
            </a:r>
            <a:r>
              <a:rPr lang="en-US" sz="5000" b="1" cap="small" dirty="0">
                <a:latin typeface="Century Gothic" panose="020B0502020202020204" pitchFamily="34" charset="0"/>
              </a:rPr>
              <a:t>Lord</a:t>
            </a:r>
            <a:r>
              <a:rPr lang="en-US" sz="5000" b="1" dirty="0">
                <a:latin typeface="Century Gothic" panose="020B0502020202020204" pitchFamily="34" charset="0"/>
              </a:rPr>
              <a:t> Almighty. </a:t>
            </a:r>
          </a:p>
        </p:txBody>
      </p:sp>
    </p:spTree>
    <p:extLst>
      <p:ext uri="{BB962C8B-B14F-4D97-AF65-F5344CB8AC3E}">
        <p14:creationId xmlns:p14="http://schemas.microsoft.com/office/powerpoint/2010/main" val="288390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F86FD-90A9-3743-A60C-CE93928AA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Text box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3D269-869A-2E46-8FE2-47E0BFB4B4DD}"/>
              </a:ext>
            </a:extLst>
          </p:cNvPr>
          <p:cNvSpPr txBox="1"/>
          <p:nvPr/>
        </p:nvSpPr>
        <p:spPr>
          <a:xfrm>
            <a:off x="451104" y="853441"/>
            <a:ext cx="1128979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he was.</a:t>
            </a:r>
          </a:p>
          <a:p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35 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Very early in the morning, while it was still dark, Jesus got up, left the house and went off to a solitary place, where he prayed.</a:t>
            </a:r>
            <a:r>
              <a:rPr lang="en-US" sz="2900" dirty="0"/>
              <a:t> 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Simon and his companions went to look for him, </a:t>
            </a:r>
            <a:r>
              <a:rPr lang="en-US" sz="2900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37 </a:t>
            </a:r>
            <a:r>
              <a:rPr lang="en-US" sz="2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and when they found him, they exclaimed: “Everyone is looking for you!”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55F3F8-0DC7-9447-948E-F5ECDE2A379D}"/>
              </a:ext>
            </a:extLst>
          </p:cNvPr>
          <p:cNvSpPr txBox="1"/>
          <p:nvPr/>
        </p:nvSpPr>
        <p:spPr>
          <a:xfrm>
            <a:off x="451104" y="853441"/>
            <a:ext cx="1128979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4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95040C-9123-0340-8B8E-0C17BE295A50}"/>
              </a:ext>
            </a:extLst>
          </p:cNvPr>
          <p:cNvSpPr txBox="1"/>
          <p:nvPr/>
        </p:nvSpPr>
        <p:spPr>
          <a:xfrm>
            <a:off x="333632" y="370703"/>
            <a:ext cx="1129407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US" sz="8000" b="1" dirty="0">
              <a:latin typeface="Century Gothic" panose="020B0502020202020204" pitchFamily="34" charset="0"/>
            </a:endParaRPr>
          </a:p>
          <a:p>
            <a:pPr algn="ctr"/>
            <a:endParaRPr lang="en-US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A body of water&#10;&#10;Description automatically generated">
            <a:extLst>
              <a:ext uri="{FF2B5EF4-FFF2-40B4-BE49-F238E27FC236}">
                <a16:creationId xmlns:a16="http://schemas.microsoft.com/office/drawing/2014/main" id="{D2395D40-2227-5542-BCA7-00F9DE95B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EFB686-1E19-F641-AB5A-09812490A046}"/>
              </a:ext>
            </a:extLst>
          </p:cNvPr>
          <p:cNvSpPr txBox="1"/>
          <p:nvPr/>
        </p:nvSpPr>
        <p:spPr>
          <a:xfrm>
            <a:off x="0" y="0"/>
            <a:ext cx="1219200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6500" b="1" dirty="0">
                <a:latin typeface="Century Gothic" panose="020B0502020202020204" pitchFamily="34" charset="0"/>
                <a:ea typeface="Apple Symbols" panose="02000000000000000000" pitchFamily="2" charset="-79"/>
                <a:cs typeface="Beirut" pitchFamily="2" charset="-78"/>
              </a:rPr>
              <a:t>Malachi 3:6-12</a:t>
            </a:r>
          </a:p>
          <a:p>
            <a:pPr algn="ctr"/>
            <a:endParaRPr lang="en-US" sz="1000" b="1" dirty="0">
              <a:latin typeface="Century Gothic" panose="020B0502020202020204" pitchFamily="34" charset="0"/>
              <a:ea typeface="Apple Symbols" panose="02000000000000000000" pitchFamily="2" charset="-79"/>
              <a:cs typeface="Beirut" pitchFamily="2" charset="-78"/>
            </a:endParaRPr>
          </a:p>
          <a:p>
            <a:pPr algn="ctr"/>
            <a:r>
              <a:rPr lang="en-US" sz="5000" b="1" baseline="30000" dirty="0">
                <a:latin typeface="Century Gothic" panose="020B0502020202020204" pitchFamily="34" charset="0"/>
              </a:rPr>
              <a:t>12 </a:t>
            </a:r>
            <a:r>
              <a:rPr lang="en-US" sz="5000" b="1" dirty="0">
                <a:latin typeface="Century Gothic" panose="020B0502020202020204" pitchFamily="34" charset="0"/>
              </a:rPr>
              <a:t>“Then all the nations will call you blessed, for yours will be a delightful land,” says the </a:t>
            </a:r>
            <a:r>
              <a:rPr lang="en-US" sz="5000" b="1" cap="small" dirty="0">
                <a:latin typeface="Century Gothic" panose="020B0502020202020204" pitchFamily="34" charset="0"/>
              </a:rPr>
              <a:t>Lord</a:t>
            </a:r>
            <a:r>
              <a:rPr lang="en-US" sz="5000" b="1" dirty="0">
                <a:latin typeface="Century Gothic" panose="020B0502020202020204" pitchFamily="34" charset="0"/>
              </a:rPr>
              <a:t> Almighty. </a:t>
            </a:r>
            <a:r>
              <a:rPr lang="en-US" sz="5000" b="1" baseline="30000" dirty="0">
                <a:latin typeface="Century Gothic" panose="020B0502020202020204" pitchFamily="34" charset="0"/>
              </a:rPr>
              <a:t> </a:t>
            </a:r>
            <a:r>
              <a:rPr lang="en-US" sz="5000" b="1" dirty="0">
                <a:latin typeface="Century Gothic" panose="020B0502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99471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13996</TotalTime>
  <Words>1466</Words>
  <Application>Microsoft Macintosh PowerPoint</Application>
  <PresentationFormat>Widescreen</PresentationFormat>
  <Paragraphs>258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Office Theme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  <vt:lpstr>Text box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box</dc:title>
  <dc:creator>Microsoft Office User</dc:creator>
  <cp:lastModifiedBy>Office SSCCMA</cp:lastModifiedBy>
  <cp:revision>203</cp:revision>
  <dcterms:created xsi:type="dcterms:W3CDTF">2019-01-31T18:54:56Z</dcterms:created>
  <dcterms:modified xsi:type="dcterms:W3CDTF">2019-11-21T19:52:14Z</dcterms:modified>
</cp:coreProperties>
</file>