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65" r:id="rId4"/>
    <p:sldId id="258"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p:restoredTop sz="94705"/>
  </p:normalViewPr>
  <p:slideViewPr>
    <p:cSldViewPr snapToGrid="0" snapToObjects="1">
      <p:cViewPr varScale="1">
        <p:scale>
          <a:sx n="78" d="100"/>
          <a:sy n="78" d="100"/>
        </p:scale>
        <p:origin x="168" y="8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369D58-E578-AC45-9379-51B65DF8CE04}" type="datetimeFigureOut">
              <a:rPr lang="en-US" smtClean="0"/>
              <a:t>4/23/17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3C01D9-696F-F64D-B4B5-CEC98373C493}" type="slidenum">
              <a:rPr lang="en-US" smtClean="0"/>
              <a:t>‹#›</a:t>
            </a:fld>
            <a:endParaRPr lang="en-US"/>
          </a:p>
        </p:txBody>
      </p:sp>
    </p:spTree>
    <p:extLst>
      <p:ext uri="{BB962C8B-B14F-4D97-AF65-F5344CB8AC3E}">
        <p14:creationId xmlns:p14="http://schemas.microsoft.com/office/powerpoint/2010/main" val="551948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Emotional</a:t>
            </a:r>
            <a:r>
              <a:rPr lang="en-US" baseline="0" dirty="0"/>
              <a:t> depletion of attack years, and travel </a:t>
            </a:r>
            <a:r>
              <a:rPr lang="mr-IN" baseline="0" dirty="0"/>
              <a:t>–</a:t>
            </a:r>
            <a:r>
              <a:rPr lang="en-US" baseline="0" dirty="0"/>
              <a:t> less available relationally.  </a:t>
            </a:r>
            <a:r>
              <a:rPr lang="en-US" baseline="0"/>
              <a:t>Sorry</a:t>
            </a:r>
            <a:endParaRPr lang="en-US"/>
          </a:p>
        </p:txBody>
      </p:sp>
      <p:sp>
        <p:nvSpPr>
          <p:cNvPr id="4" name="Slide Number Placeholder 3"/>
          <p:cNvSpPr>
            <a:spLocks noGrp="1"/>
          </p:cNvSpPr>
          <p:nvPr>
            <p:ph type="sldNum" sz="quarter" idx="10"/>
          </p:nvPr>
        </p:nvSpPr>
        <p:spPr/>
        <p:txBody>
          <a:bodyPr/>
          <a:lstStyle/>
          <a:p>
            <a:fld id="{D53C01D9-696F-F64D-B4B5-CEC98373C493}" type="slidenum">
              <a:rPr lang="en-US" smtClean="0"/>
              <a:t>10</a:t>
            </a:fld>
            <a:endParaRPr lang="en-US"/>
          </a:p>
        </p:txBody>
      </p:sp>
    </p:spTree>
    <p:extLst>
      <p:ext uri="{BB962C8B-B14F-4D97-AF65-F5344CB8AC3E}">
        <p14:creationId xmlns:p14="http://schemas.microsoft.com/office/powerpoint/2010/main" val="1608719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4/23/17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4/23/17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Processing Grief</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0997268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Processing grief:</a:t>
            </a:r>
          </a:p>
        </p:txBody>
      </p:sp>
      <p:sp>
        <p:nvSpPr>
          <p:cNvPr id="3" name="Content Placeholder 2"/>
          <p:cNvSpPr>
            <a:spLocks noGrp="1"/>
          </p:cNvSpPr>
          <p:nvPr>
            <p:ph idx="1"/>
          </p:nvPr>
        </p:nvSpPr>
        <p:spPr/>
        <p:txBody>
          <a:bodyPr>
            <a:normAutofit/>
          </a:bodyPr>
          <a:lstStyle/>
          <a:p>
            <a:r>
              <a:rPr lang="en-US" sz="3600" dirty="0"/>
              <a:t>Third, in order to grieve you have to reframe and redeem the losses.  (Romans 8:28-29)</a:t>
            </a:r>
          </a:p>
          <a:p>
            <a:r>
              <a:rPr lang="en-US" sz="3600" dirty="0"/>
              <a:t>Relational losses &amp; outcomes (Relational </a:t>
            </a:r>
            <a:r>
              <a:rPr lang="mr-IN" sz="3600" dirty="0"/>
              <a:t>–</a:t>
            </a:r>
            <a:r>
              <a:rPr lang="en-US" sz="3600" dirty="0"/>
              <a:t> abandoned; unwanted)  (called, sent out, necessary ending &amp; new beginning) </a:t>
            </a:r>
          </a:p>
        </p:txBody>
      </p:sp>
    </p:spTree>
    <p:extLst>
      <p:ext uri="{BB962C8B-B14F-4D97-AF65-F5344CB8AC3E}">
        <p14:creationId xmlns:p14="http://schemas.microsoft.com/office/powerpoint/2010/main" val="192334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Processing grief:</a:t>
            </a:r>
          </a:p>
        </p:txBody>
      </p:sp>
      <p:sp>
        <p:nvSpPr>
          <p:cNvPr id="3" name="Content Placeholder 2"/>
          <p:cNvSpPr>
            <a:spLocks noGrp="1"/>
          </p:cNvSpPr>
          <p:nvPr>
            <p:ph idx="1"/>
          </p:nvPr>
        </p:nvSpPr>
        <p:spPr/>
        <p:txBody>
          <a:bodyPr>
            <a:normAutofit/>
          </a:bodyPr>
          <a:lstStyle/>
          <a:p>
            <a:r>
              <a:rPr lang="en-US" sz="3600" dirty="0"/>
              <a:t>Assignment: Journal (writing, typing, bullets, outline </a:t>
            </a:r>
            <a:r>
              <a:rPr lang="mr-IN" sz="3600" dirty="0"/>
              <a:t>–</a:t>
            </a:r>
            <a:r>
              <a:rPr lang="en-US" sz="3600" dirty="0"/>
              <a:t> bury it)</a:t>
            </a:r>
          </a:p>
        </p:txBody>
      </p:sp>
    </p:spTree>
    <p:extLst>
      <p:ext uri="{BB962C8B-B14F-4D97-AF65-F5344CB8AC3E}">
        <p14:creationId xmlns:p14="http://schemas.microsoft.com/office/powerpoint/2010/main" val="15490391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Processing grief:</a:t>
            </a:r>
          </a:p>
        </p:txBody>
      </p:sp>
      <p:sp>
        <p:nvSpPr>
          <p:cNvPr id="3" name="Content Placeholder 2"/>
          <p:cNvSpPr>
            <a:spLocks noGrp="1"/>
          </p:cNvSpPr>
          <p:nvPr>
            <p:ph idx="1"/>
          </p:nvPr>
        </p:nvSpPr>
        <p:spPr>
          <a:xfrm>
            <a:off x="581192" y="2180496"/>
            <a:ext cx="11029615" cy="4089675"/>
          </a:xfrm>
        </p:spPr>
        <p:txBody>
          <a:bodyPr>
            <a:normAutofit lnSpcReduction="10000"/>
          </a:bodyPr>
          <a:lstStyle/>
          <a:p>
            <a:r>
              <a:rPr lang="en-US" sz="3600" dirty="0"/>
              <a:t>Woman from Western PA </a:t>
            </a:r>
            <a:r>
              <a:rPr lang="mr-IN" sz="3600" dirty="0"/>
              <a:t>–</a:t>
            </a:r>
            <a:r>
              <a:rPr lang="en-US" sz="3600" dirty="0"/>
              <a:t> “I hate everyone” (pain; unpack or shut down positive emotions)</a:t>
            </a:r>
          </a:p>
          <a:p>
            <a:r>
              <a:rPr lang="en-US" sz="3600" dirty="0"/>
              <a:t>About half the Psalms are laments.  They are grieving, processing, and journaling the pain, loss and disappointment of their life.  Today, I want to start processing my departure, but even if you are not sad about that </a:t>
            </a:r>
            <a:r>
              <a:rPr lang="mr-IN" sz="3600" dirty="0"/>
              <a:t>–</a:t>
            </a:r>
            <a:r>
              <a:rPr lang="en-US" sz="3600" dirty="0"/>
              <a:t> you will be able to benefit from grieving.</a:t>
            </a:r>
          </a:p>
        </p:txBody>
      </p:sp>
    </p:spTree>
    <p:extLst>
      <p:ext uri="{BB962C8B-B14F-4D97-AF65-F5344CB8AC3E}">
        <p14:creationId xmlns:p14="http://schemas.microsoft.com/office/powerpoint/2010/main" val="1205257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Processing grief:</a:t>
            </a:r>
          </a:p>
        </p:txBody>
      </p:sp>
      <p:sp>
        <p:nvSpPr>
          <p:cNvPr id="3" name="Content Placeholder 2"/>
          <p:cNvSpPr>
            <a:spLocks noGrp="1"/>
          </p:cNvSpPr>
          <p:nvPr>
            <p:ph idx="1"/>
          </p:nvPr>
        </p:nvSpPr>
        <p:spPr>
          <a:xfrm>
            <a:off x="581192" y="2180496"/>
            <a:ext cx="11029615" cy="4089675"/>
          </a:xfrm>
        </p:spPr>
        <p:txBody>
          <a:bodyPr>
            <a:normAutofit/>
          </a:bodyPr>
          <a:lstStyle/>
          <a:p>
            <a:r>
              <a:rPr lang="en-US" sz="3600" dirty="0"/>
              <a:t>Today I want to give some general principles on grieving that I will largely apply to our circumstances as a church in transition, but they can be applied to any life circumstance.  There are two major issues to process </a:t>
            </a:r>
            <a:r>
              <a:rPr lang="mr-IN" sz="3600" dirty="0"/>
              <a:t>–</a:t>
            </a:r>
            <a:r>
              <a:rPr lang="en-US" sz="3600" dirty="0"/>
              <a:t> relational loss, and the loss of dreams.  We will focus on the relational loss this week. (Acts 20)</a:t>
            </a:r>
          </a:p>
        </p:txBody>
      </p:sp>
    </p:spTree>
    <p:extLst>
      <p:ext uri="{BB962C8B-B14F-4D97-AF65-F5344CB8AC3E}">
        <p14:creationId xmlns:p14="http://schemas.microsoft.com/office/powerpoint/2010/main" val="16007565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Processing grief:</a:t>
            </a:r>
          </a:p>
        </p:txBody>
      </p:sp>
      <p:sp>
        <p:nvSpPr>
          <p:cNvPr id="3" name="Content Placeholder 2"/>
          <p:cNvSpPr>
            <a:spLocks noGrp="1"/>
          </p:cNvSpPr>
          <p:nvPr>
            <p:ph idx="1"/>
          </p:nvPr>
        </p:nvSpPr>
        <p:spPr/>
        <p:txBody>
          <a:bodyPr>
            <a:normAutofit lnSpcReduction="10000"/>
          </a:bodyPr>
          <a:lstStyle/>
          <a:p>
            <a:r>
              <a:rPr lang="en-US" sz="3600" dirty="0"/>
              <a:t>Psalm 142:1-7, “I cry aloud to the Lord; I lift up my voice to the Lord for mercy.  I pour out before him my complaint; before him I tell my trouble.  When my spirit grows faint within me, it is you who watch over my way.  In the path where I walk people have hidden a snare for me.  Look and see, there is no one at my right hand; no one is concerned for me. </a:t>
            </a:r>
          </a:p>
        </p:txBody>
      </p:sp>
    </p:spTree>
    <p:extLst>
      <p:ext uri="{BB962C8B-B14F-4D97-AF65-F5344CB8AC3E}">
        <p14:creationId xmlns:p14="http://schemas.microsoft.com/office/powerpoint/2010/main" val="13284936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Processing grief:</a:t>
            </a:r>
          </a:p>
        </p:txBody>
      </p:sp>
      <p:sp>
        <p:nvSpPr>
          <p:cNvPr id="3" name="Content Placeholder 2"/>
          <p:cNvSpPr>
            <a:spLocks noGrp="1"/>
          </p:cNvSpPr>
          <p:nvPr>
            <p:ph idx="1"/>
          </p:nvPr>
        </p:nvSpPr>
        <p:spPr>
          <a:xfrm>
            <a:off x="581192" y="2180496"/>
            <a:ext cx="11029615" cy="4089675"/>
          </a:xfrm>
        </p:spPr>
        <p:txBody>
          <a:bodyPr>
            <a:normAutofit/>
          </a:bodyPr>
          <a:lstStyle/>
          <a:p>
            <a:r>
              <a:rPr lang="en-US" sz="3600" dirty="0"/>
              <a:t>Psalm 142:1-7, “I have no refuge; no one cares for my life.  I cry to you, Lord; I say, ‘You are my refuge, my portion in the land of the living.’  Listen to my cry, for I am in desperate need; rescue me from those who pursue me, for they are too strong for me.  Set me free from my prison, that I may praise your name.  Then the righteous will gather about me because of your goodness to me.”</a:t>
            </a:r>
          </a:p>
        </p:txBody>
      </p:sp>
    </p:spTree>
    <p:extLst>
      <p:ext uri="{BB962C8B-B14F-4D97-AF65-F5344CB8AC3E}">
        <p14:creationId xmlns:p14="http://schemas.microsoft.com/office/powerpoint/2010/main" val="1551336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Processing grief:</a:t>
            </a:r>
          </a:p>
        </p:txBody>
      </p:sp>
      <p:sp>
        <p:nvSpPr>
          <p:cNvPr id="3" name="Content Placeholder 2"/>
          <p:cNvSpPr>
            <a:spLocks noGrp="1"/>
          </p:cNvSpPr>
          <p:nvPr>
            <p:ph idx="1"/>
          </p:nvPr>
        </p:nvSpPr>
        <p:spPr>
          <a:xfrm>
            <a:off x="581192" y="2180496"/>
            <a:ext cx="11029615" cy="4318275"/>
          </a:xfrm>
        </p:spPr>
        <p:txBody>
          <a:bodyPr>
            <a:normAutofit/>
          </a:bodyPr>
          <a:lstStyle/>
          <a:p>
            <a:r>
              <a:rPr lang="en-US" sz="3600" dirty="0"/>
              <a:t>How do we process grief, loss and disappointment?</a:t>
            </a:r>
          </a:p>
          <a:p>
            <a:r>
              <a:rPr lang="en-US" sz="3600" dirty="0"/>
              <a:t>First, bring it before God honestly and honorably.  (Ps 142:2, “I pour out before him my complaint; before him I tell my trouble.”)  (</a:t>
            </a:r>
            <a:r>
              <a:rPr lang="en-US" sz="3600" dirty="0" err="1"/>
              <a:t>Jer</a:t>
            </a:r>
            <a:r>
              <a:rPr lang="en-US" sz="3600" dirty="0"/>
              <a:t> 20 </a:t>
            </a:r>
            <a:r>
              <a:rPr lang="mr-IN" sz="3600" dirty="0"/>
              <a:t>–</a:t>
            </a:r>
            <a:r>
              <a:rPr lang="en-US" sz="3600" dirty="0"/>
              <a:t> you have deceived me</a:t>
            </a:r>
            <a:r>
              <a:rPr lang="mr-IN" sz="3600" dirty="0"/>
              <a:t>…</a:t>
            </a:r>
            <a:r>
              <a:rPr lang="en-US" sz="3600" dirty="0"/>
              <a:t>)  (Psalmist pattern </a:t>
            </a:r>
            <a:r>
              <a:rPr lang="mr-IN" sz="3600" dirty="0"/>
              <a:t>–</a:t>
            </a:r>
            <a:r>
              <a:rPr lang="en-US" sz="3600" dirty="0"/>
              <a:t> express pain, emote, question, return to trust)  (prayer journal) (3 types of people at SSCC </a:t>
            </a:r>
            <a:r>
              <a:rPr lang="mr-IN" sz="3600" dirty="0"/>
              <a:t>–</a:t>
            </a:r>
            <a:r>
              <a:rPr lang="en-US" sz="3600" dirty="0"/>
              <a:t> deeply connected, rational, and </a:t>
            </a:r>
            <a:r>
              <a:rPr lang="mr-IN" sz="3600" dirty="0"/>
              <a:t>…</a:t>
            </a:r>
            <a:r>
              <a:rPr lang="en-US" sz="3600" dirty="0"/>
              <a:t> {process hurt})</a:t>
            </a:r>
          </a:p>
        </p:txBody>
      </p:sp>
    </p:spTree>
    <p:extLst>
      <p:ext uri="{BB962C8B-B14F-4D97-AF65-F5344CB8AC3E}">
        <p14:creationId xmlns:p14="http://schemas.microsoft.com/office/powerpoint/2010/main" val="8150833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Processing grief:</a:t>
            </a:r>
          </a:p>
        </p:txBody>
      </p:sp>
      <p:sp>
        <p:nvSpPr>
          <p:cNvPr id="3" name="Content Placeholder 2"/>
          <p:cNvSpPr>
            <a:spLocks noGrp="1"/>
          </p:cNvSpPr>
          <p:nvPr>
            <p:ph idx="1"/>
          </p:nvPr>
        </p:nvSpPr>
        <p:spPr>
          <a:xfrm>
            <a:off x="581192" y="1861458"/>
            <a:ext cx="11029615" cy="4637314"/>
          </a:xfrm>
        </p:spPr>
        <p:txBody>
          <a:bodyPr>
            <a:normAutofit lnSpcReduction="10000"/>
          </a:bodyPr>
          <a:lstStyle/>
          <a:p>
            <a:r>
              <a:rPr lang="en-US" sz="3600" dirty="0"/>
              <a:t>Second, make sure you are actually processing, and not just talking about your pain, grief.  Some people get stuck in sadness or numbness.  V. 1, “I cry aloud to the Lord”</a:t>
            </a:r>
          </a:p>
          <a:p>
            <a:r>
              <a:rPr lang="en-US" sz="3600" dirty="0"/>
              <a:t>Empty the suitcase.  Get it up and out.  (express emotion, name it, dig down past secondary emotion </a:t>
            </a:r>
            <a:r>
              <a:rPr lang="mr-IN" sz="3600" dirty="0"/>
              <a:t>–</a:t>
            </a:r>
            <a:r>
              <a:rPr lang="en-US" sz="3600" dirty="0"/>
              <a:t> my journal)</a:t>
            </a:r>
          </a:p>
          <a:p>
            <a:r>
              <a:rPr lang="en-US" sz="3600" dirty="0"/>
              <a:t>Eyes up, look to Jesus.  (v. 5, “I cry to you, Lord; I say, ‘You are my refuge, my portion in the land of the living.’”)</a:t>
            </a:r>
          </a:p>
        </p:txBody>
      </p:sp>
    </p:spTree>
    <p:extLst>
      <p:ext uri="{BB962C8B-B14F-4D97-AF65-F5344CB8AC3E}">
        <p14:creationId xmlns:p14="http://schemas.microsoft.com/office/powerpoint/2010/main" val="10399664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Processing grief:</a:t>
            </a:r>
          </a:p>
        </p:txBody>
      </p:sp>
      <p:sp>
        <p:nvSpPr>
          <p:cNvPr id="3" name="Content Placeholder 2"/>
          <p:cNvSpPr>
            <a:spLocks noGrp="1"/>
          </p:cNvSpPr>
          <p:nvPr>
            <p:ph idx="1"/>
          </p:nvPr>
        </p:nvSpPr>
        <p:spPr/>
        <p:txBody>
          <a:bodyPr>
            <a:normAutofit/>
          </a:bodyPr>
          <a:lstStyle/>
          <a:p>
            <a:r>
              <a:rPr lang="en-US" sz="3600" dirty="0"/>
              <a:t>Second, make sure you are actually processing, and not just talking about your pain, grief.  Some people get stuck in sadness or numbness.  V. 1, “I cry aloud to the Lord”</a:t>
            </a:r>
          </a:p>
          <a:p>
            <a:r>
              <a:rPr lang="en-US" sz="3600" dirty="0"/>
              <a:t>In the end, in order to really process your emotions you have to surrender.  The only proper response to the God of the cross is the way of the cross.  </a:t>
            </a:r>
          </a:p>
        </p:txBody>
      </p:sp>
    </p:spTree>
    <p:extLst>
      <p:ext uri="{BB962C8B-B14F-4D97-AF65-F5344CB8AC3E}">
        <p14:creationId xmlns:p14="http://schemas.microsoft.com/office/powerpoint/2010/main" val="16951600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Processing grief:</a:t>
            </a:r>
          </a:p>
        </p:txBody>
      </p:sp>
      <p:sp>
        <p:nvSpPr>
          <p:cNvPr id="3" name="Content Placeholder 2"/>
          <p:cNvSpPr>
            <a:spLocks noGrp="1"/>
          </p:cNvSpPr>
          <p:nvPr>
            <p:ph idx="1"/>
          </p:nvPr>
        </p:nvSpPr>
        <p:spPr/>
        <p:txBody>
          <a:bodyPr>
            <a:normAutofit lnSpcReduction="10000"/>
          </a:bodyPr>
          <a:lstStyle/>
          <a:p>
            <a:r>
              <a:rPr lang="en-US" sz="3600" dirty="0"/>
              <a:t>Third, in order to grieve you have to reframe and redeem the losses.  (Romans 8:28-29, “And we know that in all things God works for the good of those who love him, who have been called according to his purpose.  For those God foreknew he also predestined to be conformed to image of his Son.”) (my favorite characteristic of God)</a:t>
            </a:r>
          </a:p>
        </p:txBody>
      </p:sp>
    </p:spTree>
    <p:extLst>
      <p:ext uri="{BB962C8B-B14F-4D97-AF65-F5344CB8AC3E}">
        <p14:creationId xmlns:p14="http://schemas.microsoft.com/office/powerpoint/2010/main" val="88350087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63</TotalTime>
  <Words>763</Words>
  <Application>Microsoft Office PowerPoint</Application>
  <PresentationFormat>Widescreen</PresentationFormat>
  <Paragraphs>29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Dividend</vt:lpstr>
      <vt:lpstr>Processing Grief</vt:lpstr>
      <vt:lpstr>Processing grief:</vt:lpstr>
      <vt:lpstr>Processing grief:</vt:lpstr>
      <vt:lpstr>Processing grief:</vt:lpstr>
      <vt:lpstr>Processing grief:</vt:lpstr>
      <vt:lpstr>Processing grief:</vt:lpstr>
      <vt:lpstr>Processing grief:</vt:lpstr>
      <vt:lpstr>Processing grief:</vt:lpstr>
      <vt:lpstr>Processing grief:</vt:lpstr>
      <vt:lpstr>Processing grief:</vt:lpstr>
      <vt:lpstr>Processing grief: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Grief</dc:title>
  <dc:creator>Rob Reimer</dc:creator>
  <cp:lastModifiedBy>Rob Reimer</cp:lastModifiedBy>
  <cp:revision>13</cp:revision>
  <dcterms:created xsi:type="dcterms:W3CDTF">2017-04-17T19:32:22Z</dcterms:created>
  <dcterms:modified xsi:type="dcterms:W3CDTF">2017-04-23T12:47:22Z</dcterms:modified>
</cp:coreProperties>
</file>