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6" r:id="rId3"/>
    <p:sldId id="273" r:id="rId4"/>
    <p:sldId id="258" r:id="rId5"/>
    <p:sldId id="259" r:id="rId6"/>
    <p:sldId id="260" r:id="rId7"/>
    <p:sldId id="261" r:id="rId8"/>
    <p:sldId id="262" r:id="rId9"/>
    <p:sldId id="263" r:id="rId10"/>
    <p:sldId id="274" r:id="rId11"/>
    <p:sldId id="275" r:id="rId12"/>
    <p:sldId id="276" r:id="rId13"/>
    <p:sldId id="277" r:id="rId14"/>
    <p:sldId id="278" r:id="rId15"/>
    <p:sldId id="279" r:id="rId16"/>
    <p:sldId id="265" r:id="rId17"/>
    <p:sldId id="266" r:id="rId18"/>
    <p:sldId id="267" r:id="rId19"/>
    <p:sldId id="268" r:id="rId20"/>
    <p:sldId id="269" r:id="rId21"/>
    <p:sldId id="270"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86420"/>
  </p:normalViewPr>
  <p:slideViewPr>
    <p:cSldViewPr snapToGrid="0" snapToObjects="1">
      <p:cViewPr varScale="1">
        <p:scale>
          <a:sx n="93" d="100"/>
          <a:sy n="93" d="100"/>
        </p:scale>
        <p:origin x="232"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E0C0C-8DBD-BB4D-9957-BD23C9810F23}" type="datetimeFigureOut">
              <a:rPr lang="en-US" smtClean="0"/>
              <a:t>8/9/18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A9D2A-9488-0141-8522-6DE2EC415483}" type="slidenum">
              <a:rPr lang="en-US" smtClean="0"/>
              <a:t>‹#›</a:t>
            </a:fld>
            <a:endParaRPr lang="en-US"/>
          </a:p>
        </p:txBody>
      </p:sp>
    </p:spTree>
    <p:extLst>
      <p:ext uri="{BB962C8B-B14F-4D97-AF65-F5344CB8AC3E}">
        <p14:creationId xmlns:p14="http://schemas.microsoft.com/office/powerpoint/2010/main" val="133819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1</a:t>
            </a:fld>
            <a:endParaRPr lang="en-US"/>
          </a:p>
        </p:txBody>
      </p:sp>
    </p:spTree>
    <p:extLst>
      <p:ext uri="{BB962C8B-B14F-4D97-AF65-F5344CB8AC3E}">
        <p14:creationId xmlns:p14="http://schemas.microsoft.com/office/powerpoint/2010/main" val="29296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11</a:t>
            </a:fld>
            <a:endParaRPr lang="en-US"/>
          </a:p>
        </p:txBody>
      </p:sp>
    </p:spTree>
    <p:extLst>
      <p:ext uri="{BB962C8B-B14F-4D97-AF65-F5344CB8AC3E}">
        <p14:creationId xmlns:p14="http://schemas.microsoft.com/office/powerpoint/2010/main" val="80431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15</a:t>
            </a:fld>
            <a:endParaRPr lang="en-US"/>
          </a:p>
        </p:txBody>
      </p:sp>
    </p:spTree>
    <p:extLst>
      <p:ext uri="{BB962C8B-B14F-4D97-AF65-F5344CB8AC3E}">
        <p14:creationId xmlns:p14="http://schemas.microsoft.com/office/powerpoint/2010/main" val="152046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16</a:t>
            </a:fld>
            <a:endParaRPr lang="en-US"/>
          </a:p>
        </p:txBody>
      </p:sp>
    </p:spTree>
    <p:extLst>
      <p:ext uri="{BB962C8B-B14F-4D97-AF65-F5344CB8AC3E}">
        <p14:creationId xmlns:p14="http://schemas.microsoft.com/office/powerpoint/2010/main" val="9453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17</a:t>
            </a:fld>
            <a:endParaRPr lang="en-US"/>
          </a:p>
        </p:txBody>
      </p:sp>
    </p:spTree>
    <p:extLst>
      <p:ext uri="{BB962C8B-B14F-4D97-AF65-F5344CB8AC3E}">
        <p14:creationId xmlns:p14="http://schemas.microsoft.com/office/powerpoint/2010/main" val="255231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18</a:t>
            </a:fld>
            <a:endParaRPr lang="en-US"/>
          </a:p>
        </p:txBody>
      </p:sp>
    </p:spTree>
    <p:extLst>
      <p:ext uri="{BB962C8B-B14F-4D97-AF65-F5344CB8AC3E}">
        <p14:creationId xmlns:p14="http://schemas.microsoft.com/office/powerpoint/2010/main" val="18820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19</a:t>
            </a:fld>
            <a:endParaRPr lang="en-US"/>
          </a:p>
        </p:txBody>
      </p:sp>
    </p:spTree>
    <p:extLst>
      <p:ext uri="{BB962C8B-B14F-4D97-AF65-F5344CB8AC3E}">
        <p14:creationId xmlns:p14="http://schemas.microsoft.com/office/powerpoint/2010/main" val="230912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20</a:t>
            </a:fld>
            <a:endParaRPr lang="en-US"/>
          </a:p>
        </p:txBody>
      </p:sp>
    </p:spTree>
    <p:extLst>
      <p:ext uri="{BB962C8B-B14F-4D97-AF65-F5344CB8AC3E}">
        <p14:creationId xmlns:p14="http://schemas.microsoft.com/office/powerpoint/2010/main" val="85462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21</a:t>
            </a:fld>
            <a:endParaRPr lang="en-US"/>
          </a:p>
        </p:txBody>
      </p:sp>
    </p:spTree>
    <p:extLst>
      <p:ext uri="{BB962C8B-B14F-4D97-AF65-F5344CB8AC3E}">
        <p14:creationId xmlns:p14="http://schemas.microsoft.com/office/powerpoint/2010/main" val="423150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A9D2A-9488-0141-8522-6DE2EC415483}" type="slidenum">
              <a:rPr lang="en-US" smtClean="0"/>
              <a:t>22</a:t>
            </a:fld>
            <a:endParaRPr lang="en-US"/>
          </a:p>
        </p:txBody>
      </p:sp>
    </p:spTree>
    <p:extLst>
      <p:ext uri="{BB962C8B-B14F-4D97-AF65-F5344CB8AC3E}">
        <p14:creationId xmlns:p14="http://schemas.microsoft.com/office/powerpoint/2010/main" val="361017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2</a:t>
            </a:fld>
            <a:endParaRPr lang="en-US"/>
          </a:p>
        </p:txBody>
      </p:sp>
    </p:spTree>
    <p:extLst>
      <p:ext uri="{BB962C8B-B14F-4D97-AF65-F5344CB8AC3E}">
        <p14:creationId xmlns:p14="http://schemas.microsoft.com/office/powerpoint/2010/main" val="345505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3</a:t>
            </a:fld>
            <a:endParaRPr lang="en-US"/>
          </a:p>
        </p:txBody>
      </p:sp>
    </p:spTree>
    <p:extLst>
      <p:ext uri="{BB962C8B-B14F-4D97-AF65-F5344CB8AC3E}">
        <p14:creationId xmlns:p14="http://schemas.microsoft.com/office/powerpoint/2010/main" val="42192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4</a:t>
            </a:fld>
            <a:endParaRPr lang="en-US"/>
          </a:p>
        </p:txBody>
      </p:sp>
    </p:spTree>
    <p:extLst>
      <p:ext uri="{BB962C8B-B14F-4D97-AF65-F5344CB8AC3E}">
        <p14:creationId xmlns:p14="http://schemas.microsoft.com/office/powerpoint/2010/main" val="226195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5</a:t>
            </a:fld>
            <a:endParaRPr lang="en-US"/>
          </a:p>
        </p:txBody>
      </p:sp>
    </p:spTree>
    <p:extLst>
      <p:ext uri="{BB962C8B-B14F-4D97-AF65-F5344CB8AC3E}">
        <p14:creationId xmlns:p14="http://schemas.microsoft.com/office/powerpoint/2010/main" val="424196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6</a:t>
            </a:fld>
            <a:endParaRPr lang="en-US"/>
          </a:p>
        </p:txBody>
      </p:sp>
    </p:spTree>
    <p:extLst>
      <p:ext uri="{BB962C8B-B14F-4D97-AF65-F5344CB8AC3E}">
        <p14:creationId xmlns:p14="http://schemas.microsoft.com/office/powerpoint/2010/main" val="15612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7</a:t>
            </a:fld>
            <a:endParaRPr lang="en-US"/>
          </a:p>
        </p:txBody>
      </p:sp>
    </p:spTree>
    <p:extLst>
      <p:ext uri="{BB962C8B-B14F-4D97-AF65-F5344CB8AC3E}">
        <p14:creationId xmlns:p14="http://schemas.microsoft.com/office/powerpoint/2010/main" val="261233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A9D2A-9488-0141-8522-6DE2EC415483}" type="slidenum">
              <a:rPr lang="en-US" smtClean="0"/>
              <a:t>8</a:t>
            </a:fld>
            <a:endParaRPr lang="en-US"/>
          </a:p>
        </p:txBody>
      </p:sp>
    </p:spTree>
    <p:extLst>
      <p:ext uri="{BB962C8B-B14F-4D97-AF65-F5344CB8AC3E}">
        <p14:creationId xmlns:p14="http://schemas.microsoft.com/office/powerpoint/2010/main" val="165306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A9D2A-9488-0141-8522-6DE2EC415483}" type="slidenum">
              <a:rPr lang="en-US" smtClean="0"/>
              <a:t>9</a:t>
            </a:fld>
            <a:endParaRPr lang="en-US"/>
          </a:p>
        </p:txBody>
      </p:sp>
    </p:spTree>
    <p:extLst>
      <p:ext uri="{BB962C8B-B14F-4D97-AF65-F5344CB8AC3E}">
        <p14:creationId xmlns:p14="http://schemas.microsoft.com/office/powerpoint/2010/main" val="205055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957C-E965-0C43-B0FC-4A526714D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322BD2-FA44-D849-AECD-2346F2B66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EBC0D-B7E3-5E45-A21B-B58256EA575E}"/>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BB595ECD-F206-7B46-A6AE-BC6ADC558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E990E-14D7-7048-AB54-5433F12B7551}"/>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25176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BF02-345C-DA4B-B979-EBF15EC9E6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E92FA9-337E-694D-AD74-F5B610BF77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67FFE-F429-034E-A8FE-F3AF8485E89E}"/>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99054C97-FCE3-4E4C-A9BC-B309A3E2E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4CF9E-EDCC-0943-A2ED-0889BB3EAE07}"/>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69583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A9973-A71A-2E46-991E-164F1A6D36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5A4652-82F1-BC4F-A2E3-0C7EB7ED6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6C80-DA0E-DC43-B094-745154A1AAB8}"/>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7E63E99D-5867-1840-B721-1BED5A1DA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33E2A-1376-764C-B066-CDA06288F628}"/>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69195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BD5F-D9A1-4B46-A23A-B1D218FC8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EB1E8-5FF7-D94A-A93E-EA05005C33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73B60-ECA3-274C-A56D-0A4F8045BED2}"/>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87E81BF7-4B6F-6C43-A1D8-0FE402F2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83220-E0BA-584D-A78C-E545BD39806A}"/>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17632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1901-D271-CC45-A92F-B0E9A99074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2ABB1-C0FA-A84A-A580-E630F9EE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A2E69A-2709-5A46-B8A8-0E9F4F9E4E66}"/>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18663827-CAC1-614F-9558-C7A298BA6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C8163-CE7E-4742-A2CE-4475483C6864}"/>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336594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4BD1-2BA1-C74F-A146-4509AA62E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C4547-1CA3-D849-A3FC-351B481A4D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43DC9-F806-ED4A-9F43-CE2DFCB018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E588C-A40D-9A40-9F09-7601387ACD05}"/>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6" name="Footer Placeholder 5">
            <a:extLst>
              <a:ext uri="{FF2B5EF4-FFF2-40B4-BE49-F238E27FC236}">
                <a16:creationId xmlns:a16="http://schemas.microsoft.com/office/drawing/2014/main" id="{91C83F3B-9B53-8D42-8956-5B383FF3B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02561-3907-E646-B8A9-E2185613755E}"/>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124664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F108-8A32-B742-A01F-1ABAEA5A72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C4F1E-BE40-DF4C-978E-047715806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6A7D8-C278-AC40-AE82-2ABE74C098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A6854-E446-D241-AA54-E563D29FE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93E09E-1FF1-D74F-8940-2046DBFBE8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8DA14-FFC2-DA4E-BCEB-C279587C0112}"/>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8" name="Footer Placeholder 7">
            <a:extLst>
              <a:ext uri="{FF2B5EF4-FFF2-40B4-BE49-F238E27FC236}">
                <a16:creationId xmlns:a16="http://schemas.microsoft.com/office/drawing/2014/main" id="{EEC8B1A2-22EF-FD4C-910C-F147C4C5C6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010637-C1B5-5B49-AD13-34E1E132FBB9}"/>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291118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C75E-063B-3E42-A77D-EA37145C91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DAC9F-77CA-6546-92D1-EB6BF2F1CB0A}"/>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4" name="Footer Placeholder 3">
            <a:extLst>
              <a:ext uri="{FF2B5EF4-FFF2-40B4-BE49-F238E27FC236}">
                <a16:creationId xmlns:a16="http://schemas.microsoft.com/office/drawing/2014/main" id="{637A4166-ADDD-3A42-88AD-64FAC673F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D2D8A1-2211-8D44-ACCE-96E1CBACFE99}"/>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274977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E6630-D5B5-B145-853F-754D7402EED1}"/>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3" name="Footer Placeholder 2">
            <a:extLst>
              <a:ext uri="{FF2B5EF4-FFF2-40B4-BE49-F238E27FC236}">
                <a16:creationId xmlns:a16="http://schemas.microsoft.com/office/drawing/2014/main" id="{354F65D1-4B58-B74B-B208-6DA89C84B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A16BA-52F4-9642-A9FC-4735DBB09284}"/>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401005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B376-9B91-434B-A1EB-14392342E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8460D-903E-5B40-A157-E2E06ECA8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F17CD6-D823-ED4C-AB81-904C098C6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626FA-C051-E344-A2CE-277E00F79022}"/>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6" name="Footer Placeholder 5">
            <a:extLst>
              <a:ext uri="{FF2B5EF4-FFF2-40B4-BE49-F238E27FC236}">
                <a16:creationId xmlns:a16="http://schemas.microsoft.com/office/drawing/2014/main" id="{26A8BA42-6F19-6540-97FB-3463F115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487AA-9B23-1145-AD8C-606B33FA67D6}"/>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92656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6B3A-EE26-0548-84DC-89F7B985E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31CCCE-5839-BA42-BDCE-36E5035D5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5D3CC-9356-D04C-8F99-06FAF7CC4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8FFA15-B6AA-0D43-AB21-7299F4B2ED62}"/>
              </a:ext>
            </a:extLst>
          </p:cNvPr>
          <p:cNvSpPr>
            <a:spLocks noGrp="1"/>
          </p:cNvSpPr>
          <p:nvPr>
            <p:ph type="dt" sz="half" idx="10"/>
          </p:nvPr>
        </p:nvSpPr>
        <p:spPr/>
        <p:txBody>
          <a:bodyPr/>
          <a:lstStyle/>
          <a:p>
            <a:fld id="{6252BD9B-02A2-B243-A6EB-B23F8E8D4B3A}" type="datetimeFigureOut">
              <a:rPr lang="en-US" smtClean="0"/>
              <a:t>8/9/18</a:t>
            </a:fld>
            <a:endParaRPr lang="en-US"/>
          </a:p>
        </p:txBody>
      </p:sp>
      <p:sp>
        <p:nvSpPr>
          <p:cNvPr id="6" name="Footer Placeholder 5">
            <a:extLst>
              <a:ext uri="{FF2B5EF4-FFF2-40B4-BE49-F238E27FC236}">
                <a16:creationId xmlns:a16="http://schemas.microsoft.com/office/drawing/2014/main" id="{B7D67273-2845-6945-971F-5358F70B1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9F56B-C6DB-1C43-B871-D6CF9FEB5099}"/>
              </a:ext>
            </a:extLst>
          </p:cNvPr>
          <p:cNvSpPr>
            <a:spLocks noGrp="1"/>
          </p:cNvSpPr>
          <p:nvPr>
            <p:ph type="sldNum" sz="quarter" idx="12"/>
          </p:nvPr>
        </p:nvSpPr>
        <p:spPr/>
        <p:txBody>
          <a:bodyPr/>
          <a:lstStyle/>
          <a:p>
            <a:fld id="{154487B2-30CF-4C46-AAD3-24272930ADCE}" type="slidenum">
              <a:rPr lang="en-US" smtClean="0"/>
              <a:t>‹#›</a:t>
            </a:fld>
            <a:endParaRPr lang="en-US"/>
          </a:p>
        </p:txBody>
      </p:sp>
    </p:spTree>
    <p:extLst>
      <p:ext uri="{BB962C8B-B14F-4D97-AF65-F5344CB8AC3E}">
        <p14:creationId xmlns:p14="http://schemas.microsoft.com/office/powerpoint/2010/main" val="429453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40FCC-0A19-C049-9A74-2990FA140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A171C-3C10-1648-B221-D679B29FA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F2108-082B-0246-8FED-0264912D9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2BD9B-02A2-B243-A6EB-B23F8E8D4B3A}" type="datetimeFigureOut">
              <a:rPr lang="en-US" smtClean="0"/>
              <a:t>8/9/18</a:t>
            </a:fld>
            <a:endParaRPr lang="en-US"/>
          </a:p>
        </p:txBody>
      </p:sp>
      <p:sp>
        <p:nvSpPr>
          <p:cNvPr id="5" name="Footer Placeholder 4">
            <a:extLst>
              <a:ext uri="{FF2B5EF4-FFF2-40B4-BE49-F238E27FC236}">
                <a16:creationId xmlns:a16="http://schemas.microsoft.com/office/drawing/2014/main" id="{5552CA67-E78E-0B48-8F04-3DBC48767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80DBC-6255-824A-B864-6DDA02F19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487B2-30CF-4C46-AAD3-24272930ADCE}" type="slidenum">
              <a:rPr lang="en-US" smtClean="0"/>
              <a:t>‹#›</a:t>
            </a:fld>
            <a:endParaRPr lang="en-US"/>
          </a:p>
        </p:txBody>
      </p:sp>
    </p:spTree>
    <p:extLst>
      <p:ext uri="{BB962C8B-B14F-4D97-AF65-F5344CB8AC3E}">
        <p14:creationId xmlns:p14="http://schemas.microsoft.com/office/powerpoint/2010/main" val="101919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EFE2-7636-CD4A-B84C-60D8795E4CBF}"/>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D39CDE7-AC04-D445-9E0E-C61E819BB297}"/>
              </a:ext>
            </a:extLst>
          </p:cNvPr>
          <p:cNvPicPr>
            <a:picLocks noGrp="1" noChangeAspect="1"/>
          </p:cNvPicPr>
          <p:nvPr>
            <p:ph idx="1"/>
          </p:nvPr>
        </p:nvPicPr>
        <p:blipFill>
          <a:blip r:embed="rId3"/>
          <a:stretch>
            <a:fillRect/>
          </a:stretch>
        </p:blipFill>
        <p:spPr>
          <a:xfrm>
            <a:off x="0" y="0"/>
            <a:ext cx="12191999" cy="6858000"/>
          </a:xfrm>
        </p:spPr>
      </p:pic>
    </p:spTree>
    <p:extLst>
      <p:ext uri="{BB962C8B-B14F-4D97-AF65-F5344CB8AC3E}">
        <p14:creationId xmlns:p14="http://schemas.microsoft.com/office/powerpoint/2010/main" val="102820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85E8-FF1B-8545-9F36-CDEE56B6F1FA}"/>
              </a:ext>
            </a:extLst>
          </p:cNvPr>
          <p:cNvSpPr>
            <a:spLocks noGrp="1"/>
          </p:cNvSpPr>
          <p:nvPr>
            <p:ph type="title"/>
          </p:nvPr>
        </p:nvSpPr>
        <p:spPr>
          <a:xfrm>
            <a:off x="838200" y="365125"/>
            <a:ext cx="10515600" cy="5606184"/>
          </a:xfrm>
        </p:spPr>
        <p:txBody>
          <a:bodyPr>
            <a:normAutofit/>
          </a:bodyPr>
          <a:lstStyle/>
          <a:p>
            <a:pPr algn="ctr"/>
            <a:br>
              <a:rPr lang="en-US" dirty="0">
                <a:solidFill>
                  <a:schemeClr val="bg1"/>
                </a:solidFill>
              </a:rPr>
            </a:br>
            <a:r>
              <a:rPr lang="en-US" dirty="0">
                <a:solidFill>
                  <a:schemeClr val="bg1"/>
                </a:solidFill>
                <a:latin typeface="Times New Roman" panose="02020603050405020304" pitchFamily="18" charset="0"/>
                <a:cs typeface="Times New Roman" panose="02020603050405020304" pitchFamily="18" charset="0"/>
              </a:rPr>
              <a:t>“Regarding readiness to die is the first step in learning to live.”</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JI Packer</a:t>
            </a:r>
            <a:endParaRPr lang="en-US" dirty="0">
              <a:solidFill>
                <a:schemeClr val="bg1"/>
              </a:solidFill>
            </a:endParaRPr>
          </a:p>
        </p:txBody>
      </p:sp>
      <p:sp>
        <p:nvSpPr>
          <p:cNvPr id="3" name="Content Placeholder 2">
            <a:extLst>
              <a:ext uri="{FF2B5EF4-FFF2-40B4-BE49-F238E27FC236}">
                <a16:creationId xmlns:a16="http://schemas.microsoft.com/office/drawing/2014/main" id="{06BB3269-99F5-BA4F-A0DD-6657825DDB7E}"/>
              </a:ext>
            </a:extLst>
          </p:cNvPr>
          <p:cNvSpPr>
            <a:spLocks noGrp="1"/>
          </p:cNvSpPr>
          <p:nvPr>
            <p:ph idx="1"/>
          </p:nvPr>
        </p:nvSpPr>
        <p:spPr>
          <a:xfrm>
            <a:off x="838200" y="3352799"/>
            <a:ext cx="10515600" cy="2824163"/>
          </a:xfrm>
        </p:spPr>
        <p:txBody>
          <a:bodyPr/>
          <a:lstStyle/>
          <a:p>
            <a:endParaRPr lang="en-US" dirty="0"/>
          </a:p>
        </p:txBody>
      </p:sp>
    </p:spTree>
    <p:extLst>
      <p:ext uri="{BB962C8B-B14F-4D97-AF65-F5344CB8AC3E}">
        <p14:creationId xmlns:p14="http://schemas.microsoft.com/office/powerpoint/2010/main" val="38137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C3D5-B459-964A-8B4F-DB9DAC3298EC}"/>
              </a:ext>
            </a:extLst>
          </p:cNvPr>
          <p:cNvSpPr>
            <a:spLocks noGrp="1"/>
          </p:cNvSpPr>
          <p:nvPr>
            <p:ph type="title"/>
          </p:nvPr>
        </p:nvSpPr>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96D6BF39-34EF-A244-A6D3-0187E47E1E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445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1A98-FE55-8049-89E1-118331C2D007}"/>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a16="http://schemas.microsoft.com/office/drawing/2014/main" id="{5F974B4D-B73E-8549-B5CA-B5660917B699}"/>
              </a:ext>
            </a:extLst>
          </p:cNvPr>
          <p:cNvSpPr>
            <a:spLocks noGrp="1"/>
          </p:cNvSpPr>
          <p:nvPr>
            <p:ph idx="1"/>
          </p:nvPr>
        </p:nvSpPr>
        <p:spPr/>
        <p:txBody>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1. Reject the denial of death held by our contemporary western culture.</a:t>
            </a:r>
          </a:p>
          <a:p>
            <a:endParaRPr lang="en-US" dirty="0">
              <a:solidFill>
                <a:schemeClr val="bg1"/>
              </a:solidFill>
            </a:endParaRPr>
          </a:p>
        </p:txBody>
      </p:sp>
    </p:spTree>
    <p:extLst>
      <p:ext uri="{BB962C8B-B14F-4D97-AF65-F5344CB8AC3E}">
        <p14:creationId xmlns:p14="http://schemas.microsoft.com/office/powerpoint/2010/main" val="242233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1A98-FE55-8049-89E1-118331C2D007}"/>
              </a:ext>
            </a:extLst>
          </p:cNvPr>
          <p:cNvSpPr>
            <a:spLocks noGrp="1"/>
          </p:cNvSpPr>
          <p:nvPr>
            <p:ph type="title"/>
          </p:nvPr>
        </p:nvSpPr>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5F974B4D-B73E-8549-B5CA-B5660917B699}"/>
              </a:ext>
            </a:extLst>
          </p:cNvPr>
          <p:cNvSpPr>
            <a:spLocks noGrp="1"/>
          </p:cNvSpPr>
          <p:nvPr>
            <p:ph idx="1"/>
          </p:nvPr>
        </p:nvSpPr>
        <p:spPr/>
        <p:txBody>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1. Reject the denial of death held by our contemporary western culture.</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2. Acknowledge that following Jesus Christ involves the idea duel citizenship</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01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1A98-FE55-8049-89E1-118331C2D007}"/>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a16="http://schemas.microsoft.com/office/drawing/2014/main" id="{5F974B4D-B73E-8549-B5CA-B5660917B699}"/>
              </a:ext>
            </a:extLst>
          </p:cNvPr>
          <p:cNvSpPr>
            <a:spLocks noGrp="1"/>
          </p:cNvSpPr>
          <p:nvPr>
            <p:ph idx="1"/>
          </p:nvPr>
        </p:nvSpPr>
        <p:spPr/>
        <p:txBody>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1. Reject the denial of death held by our contemporary western culture.</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2. Acknowledge that following Jesus Christ involves the idea duel citizenship</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3. We can </a:t>
            </a:r>
            <a:r>
              <a:rPr lang="en-US" b="1" dirty="0">
                <a:solidFill>
                  <a:schemeClr val="bg1"/>
                </a:solidFill>
                <a:latin typeface="Times New Roman" panose="02020603050405020304" pitchFamily="18" charset="0"/>
                <a:cs typeface="Times New Roman" panose="02020603050405020304" pitchFamily="18" charset="0"/>
              </a:rPr>
              <a:t>“number our days”</a:t>
            </a: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“So, teach us to number our days, </a:t>
            </a:r>
            <a:br>
              <a:rPr lang="en-US" i="1" dirty="0">
                <a:solidFill>
                  <a:schemeClr val="bg1"/>
                </a:solidFill>
                <a:latin typeface="Times New Roman" panose="02020603050405020304" pitchFamily="18" charset="0"/>
                <a:cs typeface="Times New Roman" panose="02020603050405020304" pitchFamily="18" charset="0"/>
              </a:rPr>
            </a:br>
            <a:r>
              <a:rPr lang="en-US" i="1" dirty="0">
                <a:solidFill>
                  <a:schemeClr val="bg1"/>
                </a:solidFill>
                <a:latin typeface="Times New Roman" panose="02020603050405020304" pitchFamily="18" charset="0"/>
                <a:cs typeface="Times New Roman" panose="02020603050405020304" pitchFamily="18" charset="0"/>
              </a:rPr>
              <a:t>that we may gain a heart of wisdom.” </a:t>
            </a:r>
            <a:r>
              <a:rPr lang="en-US" dirty="0">
                <a:solidFill>
                  <a:schemeClr val="bg1"/>
                </a:solidFill>
                <a:latin typeface="Times New Roman" panose="02020603050405020304" pitchFamily="18" charset="0"/>
                <a:cs typeface="Times New Roman" panose="02020603050405020304" pitchFamily="18" charset="0"/>
              </a:rPr>
              <a:t>Psalm 90:12</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10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1A98-FE55-8049-89E1-118331C2D007}"/>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a16="http://schemas.microsoft.com/office/drawing/2014/main" id="{5F974B4D-B73E-8549-B5CA-B5660917B699}"/>
              </a:ext>
            </a:extLst>
          </p:cNvPr>
          <p:cNvSpPr>
            <a:spLocks noGrp="1"/>
          </p:cNvSpPr>
          <p:nvPr>
            <p:ph idx="1"/>
          </p:nvPr>
        </p:nvSpPr>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1. Reject the denial of death held by our contemporary western culture.</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2. Acknowledge that following Jesus Christ involves the idea duel citizenship</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3. We can </a:t>
            </a:r>
            <a:r>
              <a:rPr lang="en-US" b="1" dirty="0">
                <a:solidFill>
                  <a:schemeClr val="bg1"/>
                </a:solidFill>
                <a:latin typeface="Times New Roman" panose="02020603050405020304" pitchFamily="18" charset="0"/>
                <a:cs typeface="Times New Roman" panose="02020603050405020304" pitchFamily="18" charset="0"/>
              </a:rPr>
              <a:t>“number our days”</a:t>
            </a: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 “So, teach us to number our days, </a:t>
            </a:r>
            <a:br>
              <a:rPr lang="en-US" i="1" dirty="0">
                <a:solidFill>
                  <a:schemeClr val="bg1"/>
                </a:solidFill>
                <a:latin typeface="Times New Roman" panose="02020603050405020304" pitchFamily="18" charset="0"/>
                <a:cs typeface="Times New Roman" panose="02020603050405020304" pitchFamily="18" charset="0"/>
              </a:rPr>
            </a:br>
            <a:r>
              <a:rPr lang="en-US" i="1" dirty="0">
                <a:solidFill>
                  <a:schemeClr val="bg1"/>
                </a:solidFill>
                <a:latin typeface="Times New Roman" panose="02020603050405020304" pitchFamily="18" charset="0"/>
                <a:cs typeface="Times New Roman" panose="02020603050405020304" pitchFamily="18" charset="0"/>
              </a:rPr>
              <a:t>that we may gain a heart of wisdom.” </a:t>
            </a:r>
            <a:r>
              <a:rPr lang="en-US" dirty="0">
                <a:solidFill>
                  <a:schemeClr val="bg1"/>
                </a:solidFill>
                <a:latin typeface="Times New Roman" panose="02020603050405020304" pitchFamily="18" charset="0"/>
                <a:cs typeface="Times New Roman" panose="02020603050405020304" pitchFamily="18" charset="0"/>
              </a:rPr>
              <a:t>Psalm 90:12</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4. Practice progressive relinquishment.</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88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4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FBBB-F976-0440-AE23-6414E79C73EF}"/>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5CABAA-23D3-9A46-90A9-0A53D3414A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93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8901-B34A-1146-A22D-FC08FE9EF847}"/>
              </a:ext>
            </a:extLst>
          </p:cNvPr>
          <p:cNvSpPr>
            <a:spLocks noGrp="1"/>
          </p:cNvSpPr>
          <p:nvPr>
            <p:ph type="title"/>
          </p:nvPr>
        </p:nvSpPr>
        <p:spPr>
          <a:xfrm>
            <a:off x="831273" y="3338512"/>
            <a:ext cx="10515600" cy="1325563"/>
          </a:xfrm>
        </p:spPr>
        <p:txBody>
          <a:bodyPr>
            <a:normAutofit fontScale="90000"/>
          </a:bodyPr>
          <a:lstStyle/>
          <a:p>
            <a:pPr algn="ct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Jacob said to Joseph, "God Almighty appeared to me at Luz in the land of Canaan, and there he blessed me and said to me, 'I am going to make you fruitful and will increase your numbers. I will make you a community of peoples, and I will give this land as an everlasting possession to your descendants after you.’</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Genesis 48:3-4</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5C1CE6-75F9-C349-AC1F-7777212322A4}"/>
              </a:ext>
            </a:extLst>
          </p:cNvPr>
          <p:cNvSpPr>
            <a:spLocks noGrp="1"/>
          </p:cNvSpPr>
          <p:nvPr>
            <p:ph idx="1"/>
          </p:nvPr>
        </p:nvSpPr>
        <p:spPr>
          <a:xfrm>
            <a:off x="838200" y="5999017"/>
            <a:ext cx="10508673" cy="177945"/>
          </a:xfrm>
        </p:spPr>
        <p:txBody>
          <a:bodyPr>
            <a:normAutofit fontScale="25000" lnSpcReduction="20000"/>
          </a:bodyPr>
          <a:lstStyle/>
          <a:p>
            <a:endParaRPr lang="en-US" dirty="0"/>
          </a:p>
        </p:txBody>
      </p:sp>
    </p:spTree>
    <p:extLst>
      <p:ext uri="{BB962C8B-B14F-4D97-AF65-F5344CB8AC3E}">
        <p14:creationId xmlns:p14="http://schemas.microsoft.com/office/powerpoint/2010/main" val="386104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9E61-C835-A441-939E-04FF2FA96F09}"/>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7776BA-BDBC-EB4A-9E8C-9AB9001045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422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E71-95FA-7847-B4BE-4CEE371A5819}"/>
              </a:ext>
            </a:extLst>
          </p:cNvPr>
          <p:cNvSpPr>
            <a:spLocks noGrp="1"/>
          </p:cNvSpPr>
          <p:nvPr>
            <p:ph type="title"/>
          </p:nvPr>
        </p:nvSpPr>
        <p:spPr>
          <a:xfrm>
            <a:off x="838200" y="365125"/>
            <a:ext cx="10515600" cy="5980257"/>
          </a:xfrm>
        </p:spPr>
        <p:txBody>
          <a:bodyPr>
            <a:normAutofit fontScale="90000"/>
          </a:bodyPr>
          <a:lstStyle/>
          <a:p>
            <a:pPr algn="ctr"/>
            <a:r>
              <a:rPr lang="en-US" dirty="0">
                <a:solidFill>
                  <a:schemeClr val="bg1"/>
                </a:solidFill>
                <a:latin typeface="Times New Roman" panose="02020603050405020304" pitchFamily="18" charset="0"/>
                <a:cs typeface="Times New Roman" panose="02020603050405020304" pitchFamily="18" charset="0"/>
              </a:rPr>
              <a:t>“And Joseph took both of them, Ephraim on his right toward Israel's left hand and Manasseh on his left toward Israel's right hand, and brought them close to him.  But Israel reached out his right hand and put it on Ephraim's head, though he was the younger, and crossing his arms, he put his left hand on Manasseh's head, even though Manasseh was the firstborn.</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Genesis 48: 13-14</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7B69D5-F2A8-8442-88AF-FB1C92004787}"/>
              </a:ext>
            </a:extLst>
          </p:cNvPr>
          <p:cNvSpPr>
            <a:spLocks noGrp="1"/>
          </p:cNvSpPr>
          <p:nvPr>
            <p:ph idx="1"/>
          </p:nvPr>
        </p:nvSpPr>
        <p:spPr>
          <a:xfrm flipV="1">
            <a:off x="838200" y="6176962"/>
            <a:ext cx="10515600" cy="168419"/>
          </a:xfrm>
        </p:spPr>
        <p:txBody>
          <a:bodyPr>
            <a:normAutofit fontScale="25000" lnSpcReduction="20000"/>
          </a:bodyPr>
          <a:lstStyle/>
          <a:p>
            <a:endParaRPr lang="en-US" dirty="0"/>
          </a:p>
        </p:txBody>
      </p:sp>
    </p:spTree>
    <p:extLst>
      <p:ext uri="{BB962C8B-B14F-4D97-AF65-F5344CB8AC3E}">
        <p14:creationId xmlns:p14="http://schemas.microsoft.com/office/powerpoint/2010/main" val="250024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E340-9D74-0442-8105-A6FECDF30D4A}"/>
              </a:ext>
            </a:extLst>
          </p:cNvPr>
          <p:cNvSpPr>
            <a:spLocks noGrp="1"/>
          </p:cNvSpPr>
          <p:nvPr>
            <p:ph type="ctr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“Life and Death in Grace”</a:t>
            </a:r>
          </a:p>
        </p:txBody>
      </p:sp>
      <p:sp>
        <p:nvSpPr>
          <p:cNvPr id="3" name="Subtitle 2">
            <a:extLst>
              <a:ext uri="{FF2B5EF4-FFF2-40B4-BE49-F238E27FC236}">
                <a16:creationId xmlns:a16="http://schemas.microsoft.com/office/drawing/2014/main" id="{B228E2A1-6136-594D-A6E0-DA59C51986DD}"/>
              </a:ext>
            </a:extLst>
          </p:cNvPr>
          <p:cNvSpPr>
            <a:spLocks noGrp="1"/>
          </p:cNvSpPr>
          <p:nvPr>
            <p:ph type="subTitle" idx="1"/>
          </p:nvPr>
        </p:nvSpPr>
        <p:spPr>
          <a:xfrm>
            <a:off x="1524000" y="4613564"/>
            <a:ext cx="9144000" cy="644236"/>
          </a:xfrm>
        </p:spPr>
        <p:txBody>
          <a:bodyPr>
            <a:normAutofit/>
          </a:bodyPr>
          <a:lstStyle/>
          <a:p>
            <a:pPr algn="ctr"/>
            <a:r>
              <a:rPr lang="en-US" sz="3600" dirty="0">
                <a:solidFill>
                  <a:schemeClr val="bg1"/>
                </a:solidFill>
                <a:latin typeface="Times New Roman" panose="02020603050405020304" pitchFamily="18" charset="0"/>
                <a:cs typeface="Times New Roman" panose="02020603050405020304" pitchFamily="18" charset="0"/>
              </a:rPr>
              <a:t>Genesis 47:28-48:22</a:t>
            </a:r>
          </a:p>
        </p:txBody>
      </p:sp>
    </p:spTree>
    <p:extLst>
      <p:ext uri="{BB962C8B-B14F-4D97-AF65-F5344CB8AC3E}">
        <p14:creationId xmlns:p14="http://schemas.microsoft.com/office/powerpoint/2010/main" val="167259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5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3C10-810C-724C-8123-8162EFA598A5}"/>
              </a:ext>
            </a:extLst>
          </p:cNvPr>
          <p:cNvSpPr>
            <a:spLocks noGrp="1"/>
          </p:cNvSpPr>
          <p:nvPr>
            <p:ph type="title"/>
          </p:nvPr>
        </p:nvSpPr>
        <p:spPr>
          <a:xfrm>
            <a:off x="9390185" y="1"/>
            <a:ext cx="2801815" cy="6858000"/>
          </a:xfrm>
          <a:solidFill>
            <a:schemeClr val="tx1"/>
          </a:solidFill>
        </p:spPr>
        <p:txBody>
          <a:bodyPr>
            <a:normAutofit/>
          </a:bodyPr>
          <a:lstStyle/>
          <a:p>
            <a:pPr algn="ctr"/>
            <a:r>
              <a:rPr lang="en-US" sz="2800" dirty="0">
                <a:solidFill>
                  <a:schemeClr val="bg1"/>
                </a:solidFill>
                <a:latin typeface="Times New Roman" panose="02020603050405020304" pitchFamily="18" charset="0"/>
                <a:cs typeface="Times New Roman" panose="02020603050405020304" pitchFamily="18" charset="0"/>
              </a:rPr>
              <a:t>“Jacob Blesses Joseph’s Sons”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by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Rembrandt</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(1606-1669)</a:t>
            </a:r>
          </a:p>
        </p:txBody>
      </p:sp>
      <p:pic>
        <p:nvPicPr>
          <p:cNvPr id="5" name="Content Placeholder 4">
            <a:extLst>
              <a:ext uri="{FF2B5EF4-FFF2-40B4-BE49-F238E27FC236}">
                <a16:creationId xmlns:a16="http://schemas.microsoft.com/office/drawing/2014/main" id="{BFF46AF8-C0A4-2347-BB37-E94CD39673F2}"/>
              </a:ext>
            </a:extLst>
          </p:cNvPr>
          <p:cNvPicPr>
            <a:picLocks noGrp="1" noChangeAspect="1"/>
          </p:cNvPicPr>
          <p:nvPr>
            <p:ph idx="1"/>
          </p:nvPr>
        </p:nvPicPr>
        <p:blipFill>
          <a:blip r:embed="rId4"/>
          <a:stretch>
            <a:fillRect/>
          </a:stretch>
        </p:blipFill>
        <p:spPr>
          <a:xfrm>
            <a:off x="0" y="1"/>
            <a:ext cx="9390185" cy="6858000"/>
          </a:xfrm>
        </p:spPr>
      </p:pic>
    </p:spTree>
    <p:extLst>
      <p:ext uri="{BB962C8B-B14F-4D97-AF65-F5344CB8AC3E}">
        <p14:creationId xmlns:p14="http://schemas.microsoft.com/office/powerpoint/2010/main" val="137372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543B-44D8-394E-8D33-57440918FDA8}"/>
              </a:ext>
            </a:extLst>
          </p:cNvPr>
          <p:cNvSpPr>
            <a:spLocks noGrp="1"/>
          </p:cNvSpPr>
          <p:nvPr>
            <p:ph type="title"/>
          </p:nvPr>
        </p:nvSpPr>
        <p:spPr>
          <a:xfrm>
            <a:off x="838200" y="365125"/>
            <a:ext cx="10515600" cy="5342948"/>
          </a:xfrm>
        </p:spPr>
        <p:txBody>
          <a:bodyPr>
            <a:normAutofit fontScale="90000"/>
          </a:bodyPr>
          <a:lstStyle/>
          <a:p>
            <a:pPr algn="ctr"/>
            <a:r>
              <a:rPr lang="en-US" baseline="30000"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Christ arrives right on time to make this happen. He didn't, and doesn't, wait for us to get ready. He presented himself for this sacrificial death when we were far too weak and rebellious to do anything to get ourselves ready. And even if we hadn't been so weak, we wouldn't have known what to do anyway.”</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Romans 5:6 (The Message)</a:t>
            </a:r>
            <a:br>
              <a:rPr lang="en-US" dirty="0"/>
            </a:br>
            <a:endParaRPr lang="en-US" dirty="0"/>
          </a:p>
        </p:txBody>
      </p:sp>
      <p:sp>
        <p:nvSpPr>
          <p:cNvPr id="3" name="Content Placeholder 2">
            <a:extLst>
              <a:ext uri="{FF2B5EF4-FFF2-40B4-BE49-F238E27FC236}">
                <a16:creationId xmlns:a16="http://schemas.microsoft.com/office/drawing/2014/main" id="{530A6EAE-BF7B-284E-AA5C-07E983758D2C}"/>
              </a:ext>
            </a:extLst>
          </p:cNvPr>
          <p:cNvSpPr>
            <a:spLocks noGrp="1"/>
          </p:cNvSpPr>
          <p:nvPr>
            <p:ph idx="1"/>
          </p:nvPr>
        </p:nvSpPr>
        <p:spPr>
          <a:xfrm>
            <a:off x="838200" y="5237017"/>
            <a:ext cx="10515600" cy="939945"/>
          </a:xfrm>
        </p:spPr>
        <p:txBody>
          <a:bodyPr/>
          <a:lstStyle/>
          <a:p>
            <a:endParaRPr lang="en-US" dirty="0"/>
          </a:p>
        </p:txBody>
      </p:sp>
    </p:spTree>
    <p:extLst>
      <p:ext uri="{BB962C8B-B14F-4D97-AF65-F5344CB8AC3E}">
        <p14:creationId xmlns:p14="http://schemas.microsoft.com/office/powerpoint/2010/main" val="302842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1759-FE18-9A42-AA16-859A5B86DBE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CAA55C2-3844-CB41-B0E7-740E4EB69B59}"/>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31066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F02-8E43-104F-9517-BEA644E4B49D}"/>
              </a:ext>
            </a:extLst>
          </p:cNvPr>
          <p:cNvSpPr>
            <a:spLocks noGrp="1"/>
          </p:cNvSpPr>
          <p:nvPr>
            <p:ph type="title"/>
          </p:nvPr>
        </p:nvSpPr>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22FCCB33-1C11-604E-9485-5753BE25D0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207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C57C-42DE-6149-BC4C-93A8A65122A9}"/>
              </a:ext>
            </a:extLst>
          </p:cNvPr>
          <p:cNvSpPr>
            <a:spLocks noGrp="1"/>
          </p:cNvSpPr>
          <p:nvPr>
            <p:ph type="title"/>
          </p:nvPr>
        </p:nvSpPr>
        <p:spPr>
          <a:xfrm>
            <a:off x="838200" y="365125"/>
            <a:ext cx="10515600" cy="581183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"By faith Jacob, when he was dying, blessed each of Joseph's sons, and worshiped as he leaned on the top of his staff.”</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Hebrews 11:21</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0D79DBB-082F-ED4B-B176-8A49256D64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369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52A9-57F0-4641-A593-9C9CBE391965}"/>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17BCC1-A9DB-7544-AF61-564AB21E31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8070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A8F4-325E-4849-8BB1-FD0DA3048522}"/>
              </a:ext>
            </a:extLst>
          </p:cNvPr>
          <p:cNvSpPr>
            <a:spLocks noGrp="1"/>
          </p:cNvSpPr>
          <p:nvPr>
            <p:ph type="title"/>
          </p:nvPr>
        </p:nvSpPr>
        <p:spPr>
          <a:xfrm>
            <a:off x="838200" y="365124"/>
            <a:ext cx="10515600" cy="6285057"/>
          </a:xfrm>
        </p:spPr>
        <p:txBody>
          <a:bodyPr>
            <a:noAutofit/>
          </a:bodyPr>
          <a:lstStyle/>
          <a:p>
            <a:pPr algn="ctr"/>
            <a:r>
              <a:rPr lang="en-US" sz="3200" dirty="0">
                <a:solidFill>
                  <a:schemeClr val="bg1"/>
                </a:solidFill>
                <a:latin typeface="Times New Roman" panose="02020603050405020304" pitchFamily="18" charset="0"/>
                <a:cs typeface="Times New Roman" panose="02020603050405020304" pitchFamily="18" charset="0"/>
              </a:rPr>
              <a:t>Jacob lived in Egypt seventeen years, and the years of his life were a hundred and forty-seven. </a:t>
            </a:r>
            <a:r>
              <a:rPr lang="en-US" sz="3200" b="1"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When the time drew near for Israel to die, he called for his son Joseph and said to him, “If I have found favor in your eyes, put your hand under my thigh and promise that you will show me kindness and faithfulness. Do not bury me in Egypt,</a:t>
            </a:r>
            <a:r>
              <a:rPr lang="en-US" sz="3200" b="1"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but when I rest with my fathers, carry me out of Egypt and bury me where they are buried.”</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“I will do as you say,” he said.</a:t>
            </a:r>
            <a:br>
              <a:rPr lang="en-US" sz="3200" dirty="0">
                <a:solidFill>
                  <a:schemeClr val="bg1"/>
                </a:solidFill>
                <a:latin typeface="Times New Roman" panose="02020603050405020304" pitchFamily="18" charset="0"/>
                <a:cs typeface="Times New Roman" panose="02020603050405020304" pitchFamily="18" charset="0"/>
              </a:rPr>
            </a:br>
            <a:r>
              <a:rPr lang="en-US" sz="3200" b="1"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“Swear to me,” he said. Then Joseph swore to him, and Israel worshiped as he leaned on the top of his staff.</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Genesis 47:28-31</a:t>
            </a:r>
          </a:p>
        </p:txBody>
      </p:sp>
      <p:sp>
        <p:nvSpPr>
          <p:cNvPr id="3" name="Content Placeholder 2">
            <a:extLst>
              <a:ext uri="{FF2B5EF4-FFF2-40B4-BE49-F238E27FC236}">
                <a16:creationId xmlns:a16="http://schemas.microsoft.com/office/drawing/2014/main" id="{C8013FBB-2DB1-D744-8323-5E2324ED5FD2}"/>
              </a:ext>
            </a:extLst>
          </p:cNvPr>
          <p:cNvSpPr>
            <a:spLocks noGrp="1"/>
          </p:cNvSpPr>
          <p:nvPr>
            <p:ph idx="1"/>
          </p:nvPr>
        </p:nvSpPr>
        <p:spPr>
          <a:xfrm flipV="1">
            <a:off x="838200" y="6176962"/>
            <a:ext cx="10515600" cy="376237"/>
          </a:xfrm>
        </p:spPr>
        <p:txBody>
          <a:bodyPr>
            <a:normAutofit fontScale="85000" lnSpcReduction="20000"/>
          </a:bodyPr>
          <a:lstStyle/>
          <a:p>
            <a:endParaRPr lang="en-US" dirty="0"/>
          </a:p>
        </p:txBody>
      </p:sp>
    </p:spTree>
    <p:extLst>
      <p:ext uri="{BB962C8B-B14F-4D97-AF65-F5344CB8AC3E}">
        <p14:creationId xmlns:p14="http://schemas.microsoft.com/office/powerpoint/2010/main" val="141438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9B0F-32A2-DA48-899A-75CA9A5EF03F}"/>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D3FD63-8D56-1A4B-9BD2-C4766071DE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161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C0F7-00CF-2949-96A9-2B493A7C6360}"/>
              </a:ext>
            </a:extLst>
          </p:cNvPr>
          <p:cNvSpPr>
            <a:spLocks noGrp="1"/>
          </p:cNvSpPr>
          <p:nvPr>
            <p:ph type="title"/>
          </p:nvPr>
        </p:nvSpPr>
        <p:spPr>
          <a:xfrm>
            <a:off x="838200" y="365125"/>
            <a:ext cx="10065327" cy="5811838"/>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“It used to be that the Victorians of the 19</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Century talked incessantly about death but were silent about sex, whereas today we talk incessantly about sex and are silent about death.”</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Richard John Neuhaus</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CF5BD9-0117-A545-928E-AF50D73E6E1C}"/>
              </a:ext>
            </a:extLst>
          </p:cNvPr>
          <p:cNvSpPr>
            <a:spLocks noGrp="1"/>
          </p:cNvSpPr>
          <p:nvPr>
            <p:ph idx="1"/>
          </p:nvPr>
        </p:nvSpPr>
        <p:spPr>
          <a:xfrm>
            <a:off x="838200" y="5167745"/>
            <a:ext cx="10515600" cy="1009218"/>
          </a:xfrm>
        </p:spPr>
        <p:txBody>
          <a:bodyPr/>
          <a:lstStyle/>
          <a:p>
            <a:endParaRPr lang="en-US" dirty="0"/>
          </a:p>
        </p:txBody>
      </p:sp>
    </p:spTree>
    <p:extLst>
      <p:ext uri="{BB962C8B-B14F-4D97-AF65-F5344CB8AC3E}">
        <p14:creationId xmlns:p14="http://schemas.microsoft.com/office/powerpoint/2010/main" val="209397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a14:imgEffect>
                      <a14:brightnessContrast bright="4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C894-78A1-434D-B3F3-977B717A42B9}"/>
              </a:ext>
            </a:extLst>
          </p:cNvPr>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66FC59-8918-9949-ACA2-2DA68E301F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08903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349</Words>
  <Application>Microsoft Macintosh PowerPoint</Application>
  <PresentationFormat>Widescreen</PresentationFormat>
  <Paragraphs>44</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“Life and Death in Grace”</vt:lpstr>
      <vt:lpstr>PowerPoint Presentation</vt:lpstr>
      <vt:lpstr>"By faith Jacob, when he was dying, blessed each of Joseph's sons, and worshiped as he leaned on the top of his staff.”  Hebrews 11:21  </vt:lpstr>
      <vt:lpstr>PowerPoint Presentation</vt:lpstr>
      <vt:lpstr>Jacob lived in Egypt seventeen years, and the years of his life were a hundred and forty-seven.  When the time drew near for Israel to die, he called for his son Joseph and said to him, “If I have found favor in your eyes, put your hand under my thigh and promise that you will show me kindness and faithfulness. Do not bury me in Egypt, but when I rest with my fathers, carry me out of Egypt and bury me where they are buried.” “I will do as you say,” he said.  “Swear to me,” he said. Then Joseph swore to him, and Israel worshiped as he leaned on the top of his staff.  Genesis 47:28-31</vt:lpstr>
      <vt:lpstr>PowerPoint Presentation</vt:lpstr>
      <vt:lpstr>“It used to be that the Victorians of the 19th Century talked incessantly about death but were silent about sex, whereas today we talk incessantly about sex and are silent about death.”  Richard John Neuhaus </vt:lpstr>
      <vt:lpstr>PowerPoint Presentation</vt:lpstr>
      <vt:lpstr> “Regarding readiness to die is the first step in learning to live.”  JI Packer</vt:lpstr>
      <vt:lpstr>PowerPoint Presentation</vt:lpstr>
      <vt:lpstr>PowerPoint Presentation</vt:lpstr>
      <vt:lpstr>PowerPoint Presentation</vt:lpstr>
      <vt:lpstr>PowerPoint Presentation</vt:lpstr>
      <vt:lpstr>PowerPoint Presentation</vt:lpstr>
      <vt:lpstr>PowerPoint Presentation</vt:lpstr>
      <vt:lpstr>  Jacob said to Joseph, "God Almighty appeared to me at Luz in the land of Canaan, and there he blessed me and said to me, 'I am going to make you fruitful and will increase your numbers. I will make you a community of peoples, and I will give this land as an everlasting possession to your descendants after you.’  Genesis 48:3-4    </vt:lpstr>
      <vt:lpstr>PowerPoint Presentation</vt:lpstr>
      <vt:lpstr>“And Joseph took both of them, Ephraim on his right toward Israel's left hand and Manasseh on his left toward Israel's right hand, and brought them close to him.  But Israel reached out his right hand and put it on Ephraim's head, though he was the younger, and crossing his arms, he put his left hand on Manasseh's head, even though Manasseh was the firstborn.  Genesis 48: 13-14 </vt:lpstr>
      <vt:lpstr>“Jacob Blesses Joseph’s Sons”  by  Rembrandt  (1606-1669)</vt:lpstr>
      <vt:lpstr>“Christ arrives right on time to make this happen. He didn't, and doesn't, wait for us to get ready. He presented himself for this sacrificial death when we were far too weak and rebellious to do anything to get ourselves ready. And even if we hadn't been so weak, we wouldn't have known what to do anyway.”  Romans 5:6 (The Message)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That has Learned the Ways of God”</dc:title>
  <dc:creator>Jeff White</dc:creator>
  <cp:lastModifiedBy>Jeff White</cp:lastModifiedBy>
  <cp:revision>14</cp:revision>
  <dcterms:created xsi:type="dcterms:W3CDTF">2018-06-12T15:55:56Z</dcterms:created>
  <dcterms:modified xsi:type="dcterms:W3CDTF">2018-08-09T13:49:08Z</dcterms:modified>
</cp:coreProperties>
</file>